
<file path=[Content_Types].xml><?xml version="1.0" encoding="utf-8"?>
<Types xmlns="http://schemas.openxmlformats.org/package/2006/content-types">
  <Default Extension="jpeg" ContentType="image/jpeg"/>
  <Default Extension="JPG" ContentType="image/.jpg"/>
  <Default Extension="vml" ContentType="application/vnd.openxmlformats-officedocument.vmlDrawing"/>
  <Default Extension="bin" ContentType="application/vnd.openxmlformats-officedocument.oleObject"/>
  <Default Extension="png" ContentType="image/png"/>
  <Default Extension="wmf" ContentType="image/x-w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8"/>
  </p:notesMasterIdLst>
  <p:sldIdLst>
    <p:sldId id="257" r:id="rId3"/>
    <p:sldId id="364" r:id="rId4"/>
    <p:sldId id="332" r:id="rId5"/>
    <p:sldId id="366" r:id="rId6"/>
    <p:sldId id="372" r:id="rId7"/>
    <p:sldId id="368" r:id="rId8"/>
    <p:sldId id="402" r:id="rId9"/>
    <p:sldId id="361" r:id="rId10"/>
    <p:sldId id="369" r:id="rId11"/>
    <p:sldId id="358" r:id="rId12"/>
    <p:sldId id="401" r:id="rId13"/>
    <p:sldId id="313" r:id="rId14"/>
    <p:sldId id="303" r:id="rId15"/>
    <p:sldId id="373" r:id="rId16"/>
    <p:sldId id="363" r:id="rId17"/>
  </p:sldIdLst>
  <p:sldSz cx="12192000" cy="6858000"/>
  <p:notesSz cx="6858000" cy="9144000"/>
  <p:custDataLst>
    <p:tags r:id="rId22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4472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6" autoAdjust="0"/>
    <p:restoredTop sz="94660"/>
  </p:normalViewPr>
  <p:slideViewPr>
    <p:cSldViewPr snapToGrid="0" showGuides="1">
      <p:cViewPr>
        <p:scale>
          <a:sx n="59" d="100"/>
          <a:sy n="59" d="100"/>
        </p:scale>
        <p:origin x="-2550" y="-1278"/>
      </p:cViewPr>
      <p:guideLst>
        <p:guide orient="horz" pos="18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2" Type="http://schemas.openxmlformats.org/officeDocument/2006/relationships/tags" Target="tags/tag1.xml"/><Relationship Id="rId21" Type="http://schemas.openxmlformats.org/officeDocument/2006/relationships/tableStyles" Target="tableStyles.xml"/><Relationship Id="rId20" Type="http://schemas.openxmlformats.org/officeDocument/2006/relationships/viewProps" Target="viewProps.xml"/><Relationship Id="rId2" Type="http://schemas.openxmlformats.org/officeDocument/2006/relationships/theme" Target="theme/theme1.xml"/><Relationship Id="rId19" Type="http://schemas.openxmlformats.org/officeDocument/2006/relationships/presProps" Target="presProps.xml"/><Relationship Id="rId18" Type="http://schemas.openxmlformats.org/officeDocument/2006/relationships/notesMaster" Target="notesMasters/notesMaster1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4" Type="http://schemas.openxmlformats.org/officeDocument/2006/relationships/image" Target="../media/image9.wmf"/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BEA11D55-59F1-4801-9E89-B9E10F8791C0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 dirty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dirty="0"/>
              <a:t>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D09BF7BD-8C5F-4F0C-83E1-4E200CF5A64B}" type="slidenum">
              <a:rPr lang="zh-CN" altLang="en-US" smtClean="0"/>
            </a:fld>
            <a:endParaRPr lang="zh-CN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微软雅黑" panose="020B0503020204020204" pitchFamily="34" charset="-122"/>
        <a:ea typeface="微软雅黑" panose="020B0503020204020204" pitchFamily="34" charset="-122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微软雅黑" panose="020B0503020204020204" pitchFamily="34" charset="-122"/>
        <a:ea typeface="微软雅黑" panose="020B0503020204020204" pitchFamily="34" charset="-122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微软雅黑" panose="020B0503020204020204" pitchFamily="34" charset="-122"/>
        <a:ea typeface="微软雅黑" panose="020B0503020204020204" pitchFamily="34" charset="-122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微软雅黑" panose="020B0503020204020204" pitchFamily="34" charset="-122"/>
        <a:ea typeface="微软雅黑" panose="020B0503020204020204" pitchFamily="34" charset="-122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微软雅黑" panose="020B0503020204020204" pitchFamily="34" charset="-122"/>
        <a:ea typeface="微软雅黑" panose="020B0503020204020204" pitchFamily="34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304800" y="228600"/>
            <a:ext cx="11594592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82220" y="5353963"/>
            <a:ext cx="11631168" cy="1331580"/>
            <a:chOff x="-3905250" y="4294188"/>
            <a:chExt cx="13011150" cy="1892300"/>
          </a:xfrm>
        </p:grpSpPr>
        <p:sp>
          <p:nvSpPr>
            <p:cNvPr id="11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2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3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4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 useBgFill="1">
          <p:nvSpPr>
            <p:cNvPr id="15" name="Freeform 10"/>
            <p:cNvSpPr/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600200"/>
            <a:ext cx="103632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556001"/>
            <a:ext cx="85344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20D77-9FC5-4284-A366-12E6E2930E27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0ECBB-EFA0-4B67-A466-676224D8611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20D77-9FC5-4284-A366-12E6E2930E27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0ECBB-EFA0-4B67-A466-676224D8611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 showMasterSp="0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304800" y="228600"/>
            <a:ext cx="11594592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20D77-9FC5-4284-A366-12E6E2930E27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0ECBB-EFA0-4B67-A466-676224D8611D}" type="slidenum">
              <a:rPr lang="zh-CN" altLang="en-US" smtClean="0"/>
            </a:fld>
            <a:endParaRPr lang="zh-CN" altLang="en-US" dirty="0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82220" y="714191"/>
            <a:ext cx="11631168" cy="1331580"/>
            <a:chOff x="-3905250" y="4294188"/>
            <a:chExt cx="13011150" cy="1892300"/>
          </a:xfrm>
        </p:grpSpPr>
        <p:sp>
          <p:nvSpPr>
            <p:cNvPr id="16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7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8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9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 useBgFill="1">
          <p:nvSpPr>
            <p:cNvPr id="20" name="Freeform 19"/>
            <p:cNvSpPr/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1447801"/>
            <a:ext cx="27432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447800"/>
            <a:ext cx="80264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20D77-9FC5-4284-A366-12E6E2930E27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0ECBB-EFA0-4B67-A466-676224D8611D}" type="slidenum">
              <a:rPr lang="zh-CN" altLang="en-US" smtClean="0"/>
            </a:fld>
            <a:endParaRPr lang="zh-CN" alt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 showMasterSp="0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228600"/>
            <a:ext cx="11594592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/>
          <p:nvPr/>
        </p:nvSpPr>
        <p:spPr bwMode="hidden">
          <a:xfrm>
            <a:off x="8063251" y="4203592"/>
            <a:ext cx="383523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/>
          </a:p>
        </p:txBody>
      </p:sp>
      <p:sp>
        <p:nvSpPr>
          <p:cNvPr id="10" name="Freeform 18"/>
          <p:cNvSpPr/>
          <p:nvPr/>
        </p:nvSpPr>
        <p:spPr bwMode="hidden">
          <a:xfrm>
            <a:off x="3492427" y="4075290"/>
            <a:ext cx="7392687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/>
          </a:p>
        </p:txBody>
      </p:sp>
      <p:sp>
        <p:nvSpPr>
          <p:cNvPr id="11" name="Freeform 22"/>
          <p:cNvSpPr/>
          <p:nvPr/>
        </p:nvSpPr>
        <p:spPr bwMode="hidden">
          <a:xfrm>
            <a:off x="3771637" y="4087562"/>
            <a:ext cx="729064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/>
          </a:p>
        </p:txBody>
      </p:sp>
      <p:sp>
        <p:nvSpPr>
          <p:cNvPr id="12" name="Freeform 26"/>
          <p:cNvSpPr/>
          <p:nvPr/>
        </p:nvSpPr>
        <p:spPr bwMode="hidden">
          <a:xfrm>
            <a:off x="7479319" y="4074175"/>
            <a:ext cx="4410667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/>
          </a:p>
        </p:txBody>
      </p:sp>
      <p:sp useBgFill="1">
        <p:nvSpPr>
          <p:cNvPr id="13" name="Freeform 10"/>
          <p:cNvSpPr/>
          <p:nvPr/>
        </p:nvSpPr>
        <p:spPr bwMode="hidden">
          <a:xfrm>
            <a:off x="282220" y="4058555"/>
            <a:ext cx="11631168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0043" y="2463560"/>
            <a:ext cx="103632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3153" y="1437449"/>
            <a:ext cx="8556979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20D77-9FC5-4284-A366-12E6E2930E27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0ECBB-EFA0-4B67-A466-676224D8611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20D77-9FC5-4284-A366-12E6E2930E27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0ECBB-EFA0-4B67-A466-676224D8611D}" type="slidenum">
              <a:rPr lang="zh-CN" altLang="en-US" smtClean="0"/>
            </a:fld>
            <a:endParaRPr lang="zh-CN" alt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902207" y="2679192"/>
            <a:ext cx="5096256" cy="34472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6193536" y="2679192"/>
            <a:ext cx="5096256" cy="34472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2208" y="2678114"/>
            <a:ext cx="5096256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03110" y="3429001"/>
            <a:ext cx="5093407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7600" y="2678113"/>
            <a:ext cx="5096256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7" y="3429001"/>
            <a:ext cx="5096256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20D77-9FC5-4284-A366-12E6E2930E27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0ECBB-EFA0-4B67-A466-676224D8611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20D77-9FC5-4284-A366-12E6E2930E27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0ECBB-EFA0-4B67-A466-676224D8611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 showMasterSp="0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304800" y="228600"/>
            <a:ext cx="11594592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82220" y="714191"/>
            <a:ext cx="11631168" cy="1329874"/>
            <a:chOff x="-3905251" y="4294188"/>
            <a:chExt cx="13027839" cy="1892300"/>
          </a:xfrm>
        </p:grpSpPr>
        <p:sp>
          <p:nvSpPr>
            <p:cNvPr id="7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8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9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0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 useBgFill="1">
          <p:nvSpPr>
            <p:cNvPr id="11" name="Freeform 10"/>
            <p:cNvSpPr/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20D77-9FC5-4284-A366-12E6E2930E27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0ECBB-EFA0-4B67-A466-676224D8611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 showMasterSp="0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228600"/>
            <a:ext cx="11594592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20D77-9FC5-4284-A366-12E6E2930E27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0ECBB-EFA0-4B67-A466-676224D8611D}" type="slidenum">
              <a:rPr lang="zh-CN" altLang="en-US" smtClean="0"/>
            </a:fld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0" y="3581401"/>
            <a:ext cx="44704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82220" y="714191"/>
            <a:ext cx="11631168" cy="1331580"/>
            <a:chOff x="-3905250" y="4294188"/>
            <a:chExt cx="13011150" cy="1892300"/>
          </a:xfrm>
        </p:grpSpPr>
        <p:sp>
          <p:nvSpPr>
            <p:cNvPr id="25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26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27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28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 useBgFill="1">
          <p:nvSpPr>
            <p:cNvPr id="29" name="Freeform 28"/>
            <p:cNvSpPr/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1219200" y="2286000"/>
            <a:ext cx="44704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02616" y="1828800"/>
            <a:ext cx="5205435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 showMasterSp="0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228600"/>
            <a:ext cx="11594592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82220" y="5353963"/>
            <a:ext cx="11631168" cy="1331580"/>
            <a:chOff x="-3905250" y="4294188"/>
            <a:chExt cx="13011150" cy="1892300"/>
          </a:xfrm>
        </p:grpSpPr>
        <p:sp>
          <p:nvSpPr>
            <p:cNvPr id="10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1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2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3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 useBgFill="1">
          <p:nvSpPr>
            <p:cNvPr id="14" name="Freeform 10"/>
            <p:cNvSpPr/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8874" y="338667"/>
            <a:ext cx="5083527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91112" y="2785533"/>
            <a:ext cx="5091289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20D77-9FC5-4284-A366-12E6E2930E27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0ECBB-EFA0-4B67-A466-676224D8611D}" type="slidenum">
              <a:rPr lang="zh-CN" altLang="en-US" smtClean="0"/>
            </a:fld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17600" y="1371600"/>
            <a:ext cx="475488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228600"/>
            <a:ext cx="11594592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82220" y="1679429"/>
            <a:ext cx="11631168" cy="1329874"/>
            <a:chOff x="-3905251" y="4294188"/>
            <a:chExt cx="13027839" cy="1892300"/>
          </a:xfrm>
        </p:grpSpPr>
        <p:sp>
          <p:nvSpPr>
            <p:cNvPr id="17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8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9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20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 useBgFill="1">
          <p:nvSpPr>
            <p:cNvPr id="21" name="Freeform 10"/>
            <p:cNvSpPr/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338328"/>
            <a:ext cx="109728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84896" y="6250165"/>
            <a:ext cx="50489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88620D77-9FC5-4284-A366-12E6E2930E27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185" y="6250165"/>
            <a:ext cx="50489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21451" y="6250164"/>
            <a:ext cx="15491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A330ECBB-EFA0-4B67-A466-676224D8611D}" type="slidenum">
              <a:rPr lang="zh-CN" altLang="en-US" smtClean="0"/>
            </a:fld>
            <a:endParaRPr lang="zh-CN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62757" y="2675467"/>
            <a:ext cx="9877777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anose="05050102010706020507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58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anose="05050102010706020507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98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anose="05050102010706020507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anose="05050102010706020507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anose="05050102010706020507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5"/>
        </a:spcBef>
        <a:buClr>
          <a:schemeClr val="accent1"/>
        </a:buClr>
        <a:buFont typeface="Symbol" panose="05050102010706020507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5"/>
        </a:spcBef>
        <a:buClr>
          <a:schemeClr val="accent1"/>
        </a:buClr>
        <a:buFont typeface="Symbol" panose="05050102010706020507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5"/>
        </a:spcBef>
        <a:buClr>
          <a:schemeClr val="accent1"/>
        </a:buClr>
        <a:buFont typeface="Symbol" panose="05050102010706020507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5"/>
        </a:spcBef>
        <a:buClr>
          <a:schemeClr val="accent1"/>
        </a:buClr>
        <a:buFont typeface="Symbol" panose="05050102010706020507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0.png"/><Relationship Id="rId1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4.bin"/><Relationship Id="rId8" Type="http://schemas.openxmlformats.org/officeDocument/2006/relationships/image" Target="../media/image8.wmf"/><Relationship Id="rId7" Type="http://schemas.openxmlformats.org/officeDocument/2006/relationships/oleObject" Target="../embeddings/oleObject3.bin"/><Relationship Id="rId6" Type="http://schemas.openxmlformats.org/officeDocument/2006/relationships/image" Target="../media/image7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6.wmf"/><Relationship Id="rId3" Type="http://schemas.openxmlformats.org/officeDocument/2006/relationships/oleObject" Target="../embeddings/oleObject1.bin"/><Relationship Id="rId2" Type="http://schemas.openxmlformats.org/officeDocument/2006/relationships/image" Target="../media/image5.jpeg"/><Relationship Id="rId12" Type="http://schemas.openxmlformats.org/officeDocument/2006/relationships/vmlDrawing" Target="../drawings/vmlDrawing1.vml"/><Relationship Id="rId11" Type="http://schemas.openxmlformats.org/officeDocument/2006/relationships/slideLayout" Target="../slideLayouts/slideLayout2.xml"/><Relationship Id="rId10" Type="http://schemas.openxmlformats.org/officeDocument/2006/relationships/image" Target="../media/image9.wmf"/><Relationship Id="rId1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1203845" y="1732056"/>
            <a:ext cx="1015663" cy="325755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dist"/>
            <a:r>
              <a:rPr lang="zh-CN" altLang="en-US" sz="5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课前准备</a:t>
            </a:r>
            <a:endParaRPr lang="zh-CN" altLang="en-US" sz="54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891" y="205554"/>
            <a:ext cx="5917029" cy="986171"/>
          </a:xfrm>
          <a:prstGeom prst="rect">
            <a:avLst/>
          </a:prstGeom>
        </p:spPr>
      </p:pic>
      <p:grpSp>
        <p:nvGrpSpPr>
          <p:cNvPr id="13" name="组合 12"/>
          <p:cNvGrpSpPr/>
          <p:nvPr/>
        </p:nvGrpSpPr>
        <p:grpSpPr>
          <a:xfrm>
            <a:off x="3517912" y="1908757"/>
            <a:ext cx="5215150" cy="3155117"/>
            <a:chOff x="2564638" y="2364731"/>
            <a:chExt cx="4534447" cy="1735158"/>
          </a:xfrm>
        </p:grpSpPr>
        <p:sp>
          <p:nvSpPr>
            <p:cNvPr id="14" name="文本框 13"/>
            <p:cNvSpPr txBox="1"/>
            <p:nvPr/>
          </p:nvSpPr>
          <p:spPr>
            <a:xfrm>
              <a:off x="2616537" y="2364731"/>
              <a:ext cx="4482548" cy="7426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6000" b="1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课 本    </a:t>
              </a:r>
              <a:endParaRPr lang="zh-CN" altLang="en-US" sz="5400" b="1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5" name="文本框 14"/>
            <p:cNvSpPr txBox="1"/>
            <p:nvPr/>
          </p:nvSpPr>
          <p:spPr>
            <a:xfrm>
              <a:off x="2564638" y="3357235"/>
              <a:ext cx="4482548" cy="7426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6000" b="1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练习本</a:t>
              </a:r>
              <a:endParaRPr lang="zh-CN" altLang="en-US" sz="5400" b="1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404" y="213996"/>
            <a:ext cx="3508651" cy="584775"/>
          </a:xfrm>
          <a:prstGeom prst="rect">
            <a:avLst/>
          </a:prstGeom>
        </p:spPr>
      </p:pic>
      <p:sp>
        <p:nvSpPr>
          <p:cNvPr id="6" name="左大括号 7"/>
          <p:cNvSpPr/>
          <p:nvPr/>
        </p:nvSpPr>
        <p:spPr>
          <a:xfrm>
            <a:off x="1574800" y="2597785"/>
            <a:ext cx="847725" cy="2882900"/>
          </a:xfrm>
          <a:prstGeom prst="leftBrace">
            <a:avLst>
              <a:gd name="adj1" fmla="val 8186"/>
              <a:gd name="adj2" fmla="val 50000"/>
            </a:avLst>
          </a:prstGeom>
          <a:noFill/>
          <a:ln w="9525">
            <a:noFill/>
          </a:ln>
        </p:spPr>
        <p:txBody>
          <a:bodyPr lIns="91449" tIns="45725" rIns="91449" bIns="45725" anchor="t"/>
          <a:lstStyle/>
          <a:p>
            <a:pPr>
              <a:buFont typeface="Arial" panose="020B0604020202020204" pitchFamily="34" charset="0"/>
            </a:pPr>
            <a:endParaRPr lang="zh-CN" altLang="en-US" sz="180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" name=" 220"/>
          <p:cNvSpPr/>
          <p:nvPr/>
        </p:nvSpPr>
        <p:spPr>
          <a:xfrm>
            <a:off x="4184297" y="409183"/>
            <a:ext cx="2913418" cy="597009"/>
          </a:xfrm>
          <a:prstGeom prst="homePlat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3200" b="1" dirty="0" smtClean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精讲领学</a:t>
            </a:r>
            <a:endParaRPr lang="zh-CN" altLang="en-US" sz="3200" b="1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/>
              <p:cNvSpPr txBox="1"/>
              <p:nvPr/>
            </p:nvSpPr>
            <p:spPr>
              <a:xfrm>
                <a:off x="293370" y="1164590"/>
                <a:ext cx="11602085" cy="5425440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rtlCol="0">
                <a:no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zh-CN" altLang="en-US" sz="3600" dirty="0" smtClean="0">
                    <a:solidFill>
                      <a:srgbClr val="FF0000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微软雅黑" panose="020B0503020204020204" pitchFamily="34" charset="-122"/>
                  </a:rPr>
                  <a:t>工程问题</a:t>
                </a:r>
                <a:r>
                  <a:rPr lang="zh-CN" altLang="en-US" sz="3200" dirty="0" smtClean="0">
                    <a:solidFill>
                      <a:schemeClr val="tx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微软雅黑" panose="020B0503020204020204" pitchFamily="34" charset="-122"/>
                  </a:rPr>
                  <a:t>：工作总量</a:t>
                </a:r>
                <a:r>
                  <a:rPr lang="en-US" altLang="zh-CN" sz="3200" dirty="0" smtClean="0">
                    <a:solidFill>
                      <a:schemeClr val="tx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微软雅黑" panose="020B0503020204020204" pitchFamily="34" charset="-122"/>
                  </a:rPr>
                  <a:t>=</a:t>
                </a:r>
                <a:r>
                  <a:rPr lang="zh-CN" altLang="en-US" sz="3200" dirty="0" smtClean="0">
                    <a:solidFill>
                      <a:schemeClr val="tx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微软雅黑" panose="020B0503020204020204" pitchFamily="34" charset="-122"/>
                  </a:rPr>
                  <a:t>工作效率</a:t>
                </a:r>
                <a:r>
                  <a:rPr lang="en-US" altLang="zh-CN" sz="3200" dirty="0" smtClean="0">
                    <a:solidFill>
                      <a:schemeClr val="tx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微软雅黑" panose="020B0503020204020204" pitchFamily="34" charset="-122"/>
                  </a:rPr>
                  <a:t> X </a:t>
                </a:r>
                <a:r>
                  <a:rPr lang="zh-CN" altLang="en-US" sz="3200" dirty="0" smtClean="0">
                    <a:solidFill>
                      <a:schemeClr val="tx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微软雅黑" panose="020B0503020204020204" pitchFamily="34" charset="-122"/>
                  </a:rPr>
                  <a:t>工作时间</a:t>
                </a:r>
                <a:endParaRPr lang="en-US" altLang="zh-CN" sz="3200" dirty="0" smtClean="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微软雅黑" panose="020B0503020204020204" pitchFamily="34" charset="-122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US" altLang="zh-CN" sz="3200" dirty="0">
                    <a:solidFill>
                      <a:schemeClr val="tx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微软雅黑" panose="020B0503020204020204" pitchFamily="34" charset="-122"/>
                  </a:rPr>
                  <a:t> </a:t>
                </a:r>
                <a:r>
                  <a:rPr lang="en-US" altLang="zh-CN" sz="3200" dirty="0" smtClean="0">
                    <a:solidFill>
                      <a:schemeClr val="tx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微软雅黑" panose="020B0503020204020204" pitchFamily="34" charset="-122"/>
                  </a:rPr>
                  <a:t>                 </a:t>
                </a:r>
                <a:r>
                  <a:rPr lang="zh-CN" altLang="en-US" sz="3200" dirty="0" smtClean="0">
                    <a:solidFill>
                      <a:schemeClr val="tx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微软雅黑" panose="020B0503020204020204" pitchFamily="34" charset="-122"/>
                  </a:rPr>
                  <a:t>工作效率</a:t>
                </a:r>
                <a:r>
                  <a:rPr lang="en-US" altLang="zh-CN" sz="3200" dirty="0" smtClean="0">
                    <a:solidFill>
                      <a:schemeClr val="tx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微软雅黑" panose="020B0503020204020204" pitchFamily="34" charset="-122"/>
                  </a:rPr>
                  <a:t> =</a:t>
                </a:r>
                <a:r>
                  <a:rPr lang="zh-CN" altLang="en-US" sz="3200" dirty="0" smtClean="0">
                    <a:solidFill>
                      <a:schemeClr val="tx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微软雅黑" panose="020B0503020204020204" pitchFamily="34" charset="-122"/>
                  </a:rPr>
                  <a:t>工作总量</a:t>
                </a:r>
                <a14:m>
                  <m:oMath xmlns:m="http://schemas.openxmlformats.org/officeDocument/2006/math">
                    <m:r>
                      <a:rPr lang="en-US" altLang="zh-CN" sz="3200" i="1" smtClean="0">
                        <a:solidFill>
                          <a:schemeClr val="tx1"/>
                        </a:solidFill>
                        <a:latin typeface="Cambria Math" panose="02040503050406030204" charset="0"/>
                        <a:ea typeface="MS Mincho" panose="02020609040205080304" charset="-128"/>
                        <a:cs typeface="Cambria Math" panose="02040503050406030204" charset="0"/>
                      </a:rPr>
                      <m:t> ÷</m:t>
                    </m:r>
                  </m:oMath>
                </a14:m>
                <a:r>
                  <a:rPr lang="zh-CN" altLang="en-US" sz="3200" dirty="0" smtClean="0">
                    <a:solidFill>
                      <a:schemeClr val="tx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微软雅黑" panose="020B0503020204020204" pitchFamily="34" charset="-122"/>
                  </a:rPr>
                  <a:t>工作时间</a:t>
                </a:r>
                <a:endParaRPr lang="en-US" altLang="zh-CN" sz="3200" dirty="0" smtClean="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微软雅黑" panose="020B0503020204020204" pitchFamily="34" charset="-122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zh-CN" altLang="en-US" sz="3200" dirty="0" smtClean="0">
                    <a:solidFill>
                      <a:schemeClr val="tx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微软雅黑" panose="020B0503020204020204" pitchFamily="34" charset="-122"/>
                  </a:rPr>
                  <a:t>          </a:t>
                </a:r>
                <a:r>
                  <a:rPr lang="en-US" altLang="zh-CN" sz="3200" dirty="0" smtClean="0">
                    <a:solidFill>
                      <a:schemeClr val="tx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微软雅黑" panose="020B0503020204020204" pitchFamily="34" charset="-122"/>
                  </a:rPr>
                  <a:t>        </a:t>
                </a:r>
                <a:r>
                  <a:rPr lang="zh-CN" altLang="en-US" sz="3200" dirty="0" smtClean="0">
                    <a:solidFill>
                      <a:schemeClr val="tx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微软雅黑" panose="020B0503020204020204" pitchFamily="34" charset="-122"/>
                  </a:rPr>
                  <a:t>工作时间</a:t>
                </a:r>
                <a:r>
                  <a:rPr lang="en-US" altLang="zh-CN" sz="3200" dirty="0" smtClean="0">
                    <a:solidFill>
                      <a:schemeClr val="tx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微软雅黑" panose="020B0503020204020204" pitchFamily="34" charset="-122"/>
                  </a:rPr>
                  <a:t> =</a:t>
                </a:r>
                <a:r>
                  <a:rPr lang="zh-CN" altLang="en-US" sz="3200" dirty="0" smtClean="0">
                    <a:solidFill>
                      <a:schemeClr val="tx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微软雅黑" panose="020B0503020204020204" pitchFamily="34" charset="-122"/>
                  </a:rPr>
                  <a:t>工作总量</a:t>
                </a:r>
                <a14:m>
                  <m:oMath xmlns:m="http://schemas.openxmlformats.org/officeDocument/2006/math">
                    <m:r>
                      <a:rPr lang="en-US" altLang="zh-CN" sz="3200" i="1">
                        <a:solidFill>
                          <a:schemeClr val="tx1"/>
                        </a:solidFill>
                        <a:latin typeface="Cambria Math" panose="02040503050406030204" charset="0"/>
                        <a:ea typeface="MS Mincho" panose="02020609040205080304" charset="-128"/>
                        <a:cs typeface="Cambria Math" panose="02040503050406030204" charset="0"/>
                      </a:rPr>
                      <m:t> ÷</m:t>
                    </m:r>
                  </m:oMath>
                </a14:m>
                <a:r>
                  <a:rPr lang="zh-CN" altLang="en-US" sz="3200" dirty="0" smtClean="0">
                    <a:solidFill>
                      <a:schemeClr val="tx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微软雅黑" panose="020B0503020204020204" pitchFamily="34" charset="-122"/>
                  </a:rPr>
                  <a:t>工作效率</a:t>
                </a:r>
                <a:endParaRPr lang="en-US" altLang="zh-CN" sz="3200" dirty="0" smtClean="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微软雅黑" panose="020B0503020204020204" pitchFamily="34" charset="-122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zh-CN" altLang="en-US" sz="3200" dirty="0" smtClean="0">
                    <a:solidFill>
                      <a:schemeClr val="tx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微软雅黑" panose="020B0503020204020204" pitchFamily="34" charset="-122"/>
                  </a:rPr>
                  <a:t>（注：在没有告知总工作量时可以把</a:t>
                </a:r>
                <a:r>
                  <a:rPr lang="zh-CN" altLang="en-US" sz="3200" dirty="0" smtClean="0">
                    <a:solidFill>
                      <a:srgbClr val="FF0000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微软雅黑" panose="020B0503020204020204" pitchFamily="34" charset="-122"/>
                  </a:rPr>
                  <a:t>工作总量看作单位“</a:t>
                </a:r>
                <a:r>
                  <a:rPr lang="en-US" altLang="zh-CN" sz="3200" dirty="0" smtClean="0">
                    <a:solidFill>
                      <a:srgbClr val="FF0000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微软雅黑" panose="020B0503020204020204" pitchFamily="34" charset="-122"/>
                  </a:rPr>
                  <a:t>1</a:t>
                </a:r>
                <a:r>
                  <a:rPr lang="zh-CN" altLang="en-US" sz="3200" dirty="0" smtClean="0">
                    <a:solidFill>
                      <a:srgbClr val="FF0000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微软雅黑" panose="020B0503020204020204" pitchFamily="34" charset="-122"/>
                  </a:rPr>
                  <a:t>”</a:t>
                </a:r>
                <a:r>
                  <a:rPr lang="zh-CN" altLang="en-US" sz="3200" dirty="0" smtClean="0">
                    <a:solidFill>
                      <a:schemeClr val="tx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微软雅黑" panose="020B0503020204020204" pitchFamily="34" charset="-122"/>
                  </a:rPr>
                  <a:t>，那么工作效率就等于</a:t>
                </a:r>
                <a:r>
                  <a:rPr lang="en-US" altLang="zh-CN" sz="3200" dirty="0" smtClean="0">
                    <a:solidFill>
                      <a:schemeClr val="tx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微软雅黑" panose="020B0503020204020204" pitchFamily="34" charset="-122"/>
                  </a:rPr>
                  <a:t>1/</a:t>
                </a:r>
                <a:r>
                  <a:rPr lang="zh-CN" altLang="en-US" sz="3200" dirty="0" smtClean="0">
                    <a:solidFill>
                      <a:schemeClr val="tx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微软雅黑" panose="020B0503020204020204" pitchFamily="34" charset="-122"/>
                  </a:rPr>
                  <a:t>天数，如：完成一项工作需要</a:t>
                </a:r>
                <a:r>
                  <a:rPr lang="en-US" altLang="zh-CN" sz="3200" dirty="0" smtClean="0">
                    <a:solidFill>
                      <a:schemeClr val="tx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微软雅黑" panose="020B0503020204020204" pitchFamily="34" charset="-122"/>
                  </a:rPr>
                  <a:t>10</a:t>
                </a:r>
                <a:r>
                  <a:rPr lang="zh-CN" altLang="en-US" sz="3200" dirty="0" smtClean="0">
                    <a:solidFill>
                      <a:schemeClr val="tx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微软雅黑" panose="020B0503020204020204" pitchFamily="34" charset="-122"/>
                  </a:rPr>
                  <a:t>天，那么每天就完成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CN" sz="3200" i="1" smtClean="0">
                            <a:solidFill>
                              <a:schemeClr val="tx1"/>
                            </a:solidFill>
                            <a:latin typeface="Cambria Math" panose="02040503050406030204"/>
                            <a:ea typeface="微软雅黑" panose="020B0503020204020204" pitchFamily="34" charset="-122"/>
                            <a:cs typeface="Cambria Math" panose="02040503050406030204" charset="0"/>
                          </a:rPr>
                        </m:ctrlPr>
                      </m:fPr>
                      <m:num>
                        <m:r>
                          <a:rPr lang="en-US" altLang="zh-CN" sz="3200" i="1" smtClean="0">
                            <a:solidFill>
                              <a:schemeClr val="tx1"/>
                            </a:solidFill>
                            <a:latin typeface="Cambria Math" panose="02040503050406030204" charset="0"/>
                            <a:ea typeface="微软雅黑" panose="020B0503020204020204" pitchFamily="34" charset="-122"/>
                            <a:cs typeface="Cambria Math" panose="02040503050406030204" charset="0"/>
                          </a:rPr>
                          <m:t>1</m:t>
                        </m:r>
                      </m:num>
                      <m:den>
                        <m:r>
                          <a:rPr lang="en-US" altLang="zh-CN" sz="3200" i="1" smtClean="0">
                            <a:solidFill>
                              <a:schemeClr val="tx1"/>
                            </a:solidFill>
                            <a:latin typeface="Cambria Math" panose="02040503050406030204" charset="0"/>
                            <a:ea typeface="微软雅黑" panose="020B0503020204020204" pitchFamily="34" charset="-122"/>
                            <a:cs typeface="Cambria Math" panose="02040503050406030204" charset="0"/>
                          </a:rPr>
                          <m:t>10</m:t>
                        </m:r>
                      </m:den>
                    </m:f>
                  </m:oMath>
                </a14:m>
                <a:r>
                  <a:rPr lang="zh-CN" altLang="en-US" dirty="0" smtClean="0">
                    <a:solidFill>
                      <a:schemeClr val="tx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微软雅黑" panose="020B0503020204020204" pitchFamily="34" charset="-122"/>
                  </a:rPr>
                  <a:t>。）</a:t>
                </a:r>
                <a:endParaRPr lang="zh-CN" altLang="en-US" dirty="0" smtClean="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微软雅黑" panose="020B0503020204020204" pitchFamily="34" charset="-122"/>
                </a:endParaRPr>
              </a:p>
            </p:txBody>
          </p:sp>
        </mc:Choice>
        <mc:Fallback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3370" y="1164590"/>
                <a:ext cx="11602085" cy="5425440"/>
              </a:xfrm>
              <a:prstGeom prst="rect">
                <a:avLst/>
              </a:prstGeom>
              <a:blipFill rotWithShape="1">
                <a:blip r:embed="rId2"/>
                <a:stretch>
                  <a:fillRect l="-71" t="-152" r="-66" b="-140"/>
                </a:stretch>
              </a:blipFill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ldLvl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301" y="198500"/>
            <a:ext cx="3508651" cy="584775"/>
          </a:xfrm>
          <a:prstGeom prst="rect">
            <a:avLst/>
          </a:prstGeom>
        </p:spPr>
      </p:pic>
      <p:sp>
        <p:nvSpPr>
          <p:cNvPr id="16" name=" 220"/>
          <p:cNvSpPr/>
          <p:nvPr/>
        </p:nvSpPr>
        <p:spPr>
          <a:xfrm>
            <a:off x="293301" y="787345"/>
            <a:ext cx="3381232" cy="597009"/>
          </a:xfrm>
          <a:prstGeom prst="homePlat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3200" b="1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反馈固学</a:t>
            </a:r>
            <a:endParaRPr lang="zh-CN" altLang="en-US" sz="3200" b="1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601980" y="1384300"/>
            <a:ext cx="10714355" cy="2306955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zh-CN" sz="32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甲、乙两人骑自行车，同时从相距</a:t>
            </a:r>
            <a:r>
              <a:rPr lang="en-US" altLang="zh-CN" sz="32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54 km</a:t>
            </a:r>
            <a:r>
              <a:rPr lang="zh-CN" altLang="zh-CN" sz="32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的两地相向而行，</a:t>
            </a:r>
            <a:r>
              <a:rPr lang="en-US" altLang="zh-CN" sz="32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2 h</a:t>
            </a:r>
            <a:r>
              <a:rPr lang="zh-CN" altLang="zh-CN" sz="32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后相遇．已知甲每小时比乙多走</a:t>
            </a:r>
            <a:r>
              <a:rPr lang="en-US" altLang="zh-CN" sz="32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3 km</a:t>
            </a:r>
            <a:r>
              <a:rPr lang="zh-CN" altLang="zh-CN" sz="32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，求甲、乙两人的速度．</a:t>
            </a:r>
            <a:endParaRPr lang="zh-CN" altLang="zh-CN" sz="3200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0"/>
            <a:ext cx="12192000" cy="7493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4260850" y="82263"/>
            <a:ext cx="36703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2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反馈固学</a:t>
            </a:r>
            <a:endParaRPr lang="zh-CN" altLang="en-US" sz="3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926" y="82263"/>
            <a:ext cx="3508651" cy="584775"/>
          </a:xfrm>
          <a:prstGeom prst="rect">
            <a:avLst/>
          </a:prstGeom>
        </p:spPr>
      </p:pic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997972" y="3016961"/>
            <a:ext cx="8108806" cy="5857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r>
              <a:rPr lang="zh-CN" altLang="zh-CN" sz="32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解</a:t>
            </a:r>
            <a:r>
              <a:rPr lang="en-US" altLang="zh-CN" sz="32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:</a:t>
            </a:r>
            <a:r>
              <a:rPr lang="zh-CN" altLang="zh-CN" sz="3200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设</a:t>
            </a:r>
            <a:r>
              <a:rPr lang="zh-CN" altLang="en-US" sz="3200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合作</a:t>
            </a:r>
            <a:r>
              <a:rPr lang="en-US" altLang="zh-CN" sz="3200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x</a:t>
            </a:r>
            <a:r>
              <a:rPr lang="zh-CN" altLang="en-US" sz="3200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天后可以完成</a:t>
            </a:r>
            <a:endParaRPr lang="zh-CN" altLang="zh-CN" sz="3200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 Box 4"/>
              <p:cNvSpPr txBox="1">
                <a:spLocks noChangeArrowheads="1"/>
              </p:cNvSpPr>
              <p:nvPr/>
            </p:nvSpPr>
            <p:spPr bwMode="auto">
              <a:xfrm>
                <a:off x="1092364" y="3648909"/>
                <a:ext cx="7003576" cy="790794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 wrap="square">
                <a:spAutoFit/>
              </a:bodyPr>
              <a:lstStyle/>
              <a:p>
                <a:r>
                  <a:rPr lang="zh-CN" altLang="zh-CN" sz="3200" dirty="0" smtClean="0">
                    <a:solidFill>
                      <a:srgbClr val="FF0000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根据题意得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CN" sz="3200" i="1" smtClean="0">
                            <a:solidFill>
                              <a:srgbClr val="FF0000"/>
                            </a:solidFill>
                            <a:latin typeface="Cambria Math" panose="02040503050406030204"/>
                            <a:ea typeface="微软雅黑" panose="020B0503020204020204" pitchFamily="34" charset="-122"/>
                          </a:rPr>
                        </m:ctrlPr>
                      </m:fPr>
                      <m:num>
                        <m:r>
                          <a:rPr lang="en-US" altLang="zh-CN" sz="3200" b="0" i="1" smtClean="0">
                            <a:solidFill>
                              <a:srgbClr val="FF0000"/>
                            </a:solidFill>
                            <a:latin typeface="Cambria Math" panose="02040503050406030204"/>
                            <a:ea typeface="微软雅黑" panose="020B0503020204020204" pitchFamily="34" charset="-122"/>
                          </a:rPr>
                          <m:t>1</m:t>
                        </m:r>
                      </m:num>
                      <m:den>
                        <m:r>
                          <a:rPr lang="en-US" altLang="zh-CN" sz="3200" b="0" i="1" smtClean="0">
                            <a:solidFill>
                              <a:srgbClr val="FF0000"/>
                            </a:solidFill>
                            <a:latin typeface="Cambria Math" panose="02040503050406030204"/>
                            <a:ea typeface="微软雅黑" panose="020B0503020204020204" pitchFamily="34" charset="-122"/>
                          </a:rPr>
                          <m:t>10</m:t>
                        </m:r>
                      </m:den>
                    </m:f>
                  </m:oMath>
                </a14:m>
                <a:r>
                  <a:rPr lang="zh-CN" altLang="zh-CN" sz="3200" dirty="0" smtClean="0">
                    <a:solidFill>
                      <a:srgbClr val="FF0000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×</a:t>
                </a:r>
                <a:r>
                  <a:rPr lang="en-US" altLang="zh-CN" sz="3200" dirty="0" smtClean="0">
                    <a:solidFill>
                      <a:srgbClr val="FF0000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2+</a:t>
                </a:r>
                <a:r>
                  <a:rPr lang="zh-CN" altLang="en-US" sz="3200" dirty="0" smtClean="0">
                    <a:solidFill>
                      <a:srgbClr val="FF0000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（</a:t>
                </a:r>
                <a:r>
                  <a:rPr lang="en-US" altLang="zh-CN" sz="3200" dirty="0">
                    <a:solidFill>
                      <a:srgbClr val="FF0000"/>
                    </a:solidFill>
                    <a:ea typeface="微软雅黑" panose="020B0503020204020204" pitchFamily="34" charset="-122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CN" sz="3200" i="1">
                            <a:solidFill>
                              <a:srgbClr val="FF0000"/>
                            </a:solidFill>
                            <a:latin typeface="Cambria Math" panose="02040503050406030204"/>
                            <a:ea typeface="微软雅黑" panose="020B0503020204020204" pitchFamily="34" charset="-122"/>
                          </a:rPr>
                        </m:ctrlPr>
                      </m:fPr>
                      <m:num>
                        <m:r>
                          <a:rPr lang="en-US" altLang="zh-CN" sz="3200" i="1">
                            <a:solidFill>
                              <a:srgbClr val="FF0000"/>
                            </a:solidFill>
                            <a:latin typeface="Cambria Math" panose="02040503050406030204"/>
                            <a:ea typeface="微软雅黑" panose="020B0503020204020204" pitchFamily="34" charset="-122"/>
                          </a:rPr>
                          <m:t>1</m:t>
                        </m:r>
                      </m:num>
                      <m:den>
                        <m:r>
                          <a:rPr lang="en-US" altLang="zh-CN" sz="3200" i="1">
                            <a:solidFill>
                              <a:srgbClr val="FF0000"/>
                            </a:solidFill>
                            <a:latin typeface="Cambria Math" panose="02040503050406030204"/>
                            <a:ea typeface="微软雅黑" panose="020B0503020204020204" pitchFamily="34" charset="-122"/>
                          </a:rPr>
                          <m:t>10</m:t>
                        </m:r>
                      </m:den>
                    </m:f>
                    <m:r>
                      <a:rPr lang="en-US" altLang="zh-CN" sz="3200" b="0" i="1" smtClean="0">
                        <a:solidFill>
                          <a:srgbClr val="FF0000"/>
                        </a:solidFill>
                        <a:latin typeface="Cambria Math" panose="02040503050406030204"/>
                        <a:ea typeface="微软雅黑" panose="020B0503020204020204" pitchFamily="34" charset="-122"/>
                      </a:rPr>
                      <m:t>+</m:t>
                    </m:r>
                    <m:f>
                      <m:fPr>
                        <m:ctrlPr>
                          <a:rPr lang="en-US" altLang="zh-CN" sz="3200" i="1">
                            <a:solidFill>
                              <a:srgbClr val="FF0000"/>
                            </a:solidFill>
                            <a:latin typeface="Cambria Math" panose="02040503050406030204"/>
                            <a:ea typeface="微软雅黑" panose="020B0503020204020204" pitchFamily="34" charset="-122"/>
                          </a:rPr>
                        </m:ctrlPr>
                      </m:fPr>
                      <m:num>
                        <m:r>
                          <a:rPr lang="en-US" altLang="zh-CN" sz="3200" i="1">
                            <a:solidFill>
                              <a:srgbClr val="FF0000"/>
                            </a:solidFill>
                            <a:latin typeface="Cambria Math" panose="02040503050406030204"/>
                            <a:ea typeface="微软雅黑" panose="020B0503020204020204" pitchFamily="34" charset="-122"/>
                          </a:rPr>
                          <m:t>1</m:t>
                        </m:r>
                      </m:num>
                      <m:den>
                        <m:r>
                          <a:rPr lang="en-US" altLang="zh-CN" sz="3200" b="0" i="1" smtClean="0">
                            <a:solidFill>
                              <a:srgbClr val="FF0000"/>
                            </a:solidFill>
                            <a:latin typeface="Cambria Math" panose="02040503050406030204"/>
                            <a:ea typeface="微软雅黑" panose="020B0503020204020204" pitchFamily="34" charset="-122"/>
                          </a:rPr>
                          <m:t>6</m:t>
                        </m:r>
                      </m:den>
                    </m:f>
                    <m:r>
                      <a:rPr lang="en-US" altLang="zh-CN" sz="3200" i="1">
                        <a:solidFill>
                          <a:srgbClr val="FF0000"/>
                        </a:solidFill>
                        <a:latin typeface="Cambria Math" panose="02040503050406030204"/>
                        <a:ea typeface="微软雅黑" panose="020B0503020204020204" pitchFamily="34" charset="-122"/>
                      </a:rPr>
                      <m:t> </m:t>
                    </m:r>
                    <m:r>
                      <a:rPr lang="en-US" altLang="zh-CN" sz="3200" b="0" i="0" smtClean="0">
                        <a:solidFill>
                          <a:srgbClr val="FF0000"/>
                        </a:solidFill>
                        <a:latin typeface="Cambria Math" panose="02040503050406030204"/>
                        <a:ea typeface="微软雅黑" panose="020B0503020204020204" pitchFamily="34" charset="-122"/>
                      </a:rPr>
                      <m:t>)</m:t>
                    </m:r>
                  </m:oMath>
                </a14:m>
                <a:r>
                  <a:rPr lang="en-US" altLang="zh-CN" sz="3200" i="1" spc="-150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ea typeface="微软雅黑" panose="020B0503020204020204" pitchFamily="34" charset="-122"/>
                    <a:cs typeface="Times New Roman" panose="02020603050405020304" pitchFamily="18" charset="0"/>
                  </a:rPr>
                  <a:t> </a:t>
                </a:r>
                <a:r>
                  <a:rPr lang="en-US" altLang="zh-CN" sz="3200" i="1" spc="-15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微软雅黑" panose="020B0503020204020204" pitchFamily="34" charset="-122"/>
                    <a:cs typeface="Times New Roman" panose="02020603050405020304" pitchFamily="18" charset="0"/>
                  </a:rPr>
                  <a:t>x </a:t>
                </a:r>
                <a:r>
                  <a:rPr lang="en-US" altLang="zh-CN" sz="3200" dirty="0" smtClean="0">
                    <a:solidFill>
                      <a:srgbClr val="FF0000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=1</a:t>
                </a:r>
                <a:endParaRPr lang="zh-CN" altLang="zh-CN" sz="3200" dirty="0">
                  <a:solidFill>
                    <a:srgbClr val="FF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mc:Choice>
        <mc:Fallback>
          <p:sp>
            <p:nvSpPr>
              <p:cNvPr id="9" name="Text 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092364" y="3648909"/>
                <a:ext cx="7003576" cy="790794"/>
              </a:xfrm>
              <a:prstGeom prst="rect">
                <a:avLst/>
              </a:prstGeom>
              <a:blipFill rotWithShape="1">
                <a:blip r:embed="rId2"/>
                <a:stretch>
                  <a:fillRect l="-2" t="-25" r="5" b="53"/>
                </a:stretch>
              </a:blipFill>
              <a:ln w="9525">
                <a:noFill/>
                <a:miter lim="800000"/>
              </a:ln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 Box 4"/>
          <p:cNvSpPr txBox="1">
            <a:spLocks noChangeArrowheads="1"/>
          </p:cNvSpPr>
          <p:nvPr/>
        </p:nvSpPr>
        <p:spPr bwMode="auto">
          <a:xfrm>
            <a:off x="1153957" y="4233109"/>
            <a:ext cx="1916273" cy="584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r>
              <a:rPr lang="zh-CN" altLang="zh-CN" sz="32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解</a:t>
            </a:r>
            <a:r>
              <a:rPr lang="zh-CN" altLang="zh-CN" sz="3200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得</a:t>
            </a:r>
            <a:r>
              <a:rPr lang="en-US" altLang="zh-CN" sz="3200" i="1" spc="-150" dirty="0" smtClean="0">
                <a:solidFill>
                  <a:srgbClr val="FF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x</a:t>
            </a:r>
            <a:r>
              <a:rPr lang="en-US" altLang="zh-CN" sz="3200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=3</a:t>
            </a:r>
            <a:endParaRPr lang="zh-CN" altLang="zh-CN" sz="3200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3" name="Text Box 4"/>
          <p:cNvSpPr txBox="1">
            <a:spLocks noChangeArrowheads="1"/>
          </p:cNvSpPr>
          <p:nvPr/>
        </p:nvSpPr>
        <p:spPr bwMode="auto">
          <a:xfrm>
            <a:off x="1092365" y="4699863"/>
            <a:ext cx="8108805" cy="743986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3200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答：两组合作</a:t>
            </a:r>
            <a:r>
              <a:rPr lang="en-US" altLang="zh-CN" sz="3200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r>
              <a:rPr lang="zh-CN" altLang="en-US" sz="3200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天可以完成。</a:t>
            </a:r>
            <a:endParaRPr lang="zh-CN" altLang="zh-CN" sz="3200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3190" y="760730"/>
            <a:ext cx="11752580" cy="221043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ldLvl="0" autoUpdateAnimBg="0"/>
      <p:bldP spid="9" grpId="0" bldLvl="0" autoUpdateAnimBg="0"/>
      <p:bldP spid="12" grpId="0" bldLvl="0" autoUpdateAnimBg="0"/>
      <p:bldP spid="13" grpId="0" bldLvl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926" y="82263"/>
            <a:ext cx="3508651" cy="584775"/>
          </a:xfrm>
          <a:prstGeom prst="rect">
            <a:avLst/>
          </a:prstGeom>
        </p:spPr>
      </p:pic>
      <p:sp>
        <p:nvSpPr>
          <p:cNvPr id="12" name=" 220"/>
          <p:cNvSpPr/>
          <p:nvPr/>
        </p:nvSpPr>
        <p:spPr>
          <a:xfrm>
            <a:off x="314324" y="679750"/>
            <a:ext cx="2172335" cy="408940"/>
          </a:xfrm>
          <a:prstGeom prst="homePlat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400" b="1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布置作业</a:t>
            </a:r>
            <a:endParaRPr lang="zh-CN" altLang="en-US" sz="2400" b="1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5" name="直接连接符 4"/>
          <p:cNvCxnSpPr/>
          <p:nvPr/>
        </p:nvCxnSpPr>
        <p:spPr>
          <a:xfrm>
            <a:off x="571313" y="2742937"/>
            <a:ext cx="11159490" cy="0"/>
          </a:xfrm>
          <a:prstGeom prst="line">
            <a:avLst/>
          </a:prstGeom>
          <a:ln w="28575">
            <a:solidFill>
              <a:srgbClr val="E5404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" name="组合 5"/>
          <p:cNvGrpSpPr/>
          <p:nvPr/>
        </p:nvGrpSpPr>
        <p:grpSpPr>
          <a:xfrm>
            <a:off x="3132626" y="1359784"/>
            <a:ext cx="6279388" cy="5624337"/>
            <a:chOff x="3081679" y="1286685"/>
            <a:chExt cx="5510988" cy="4562786"/>
          </a:xfrm>
        </p:grpSpPr>
        <p:sp>
          <p:nvSpPr>
            <p:cNvPr id="8" name="直角三角形 7"/>
            <p:cNvSpPr/>
            <p:nvPr/>
          </p:nvSpPr>
          <p:spPr>
            <a:xfrm>
              <a:off x="8207724" y="1358153"/>
              <a:ext cx="384943" cy="1116209"/>
            </a:xfrm>
            <a:prstGeom prst="rtTriangle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b="1">
                <a:solidFill>
                  <a:schemeClr val="tx1"/>
                </a:solidFill>
              </a:endParaRPr>
            </a:p>
          </p:txBody>
        </p:sp>
        <p:sp>
          <p:nvSpPr>
            <p:cNvPr id="9" name="流程图: 离页连接符 8"/>
            <p:cNvSpPr/>
            <p:nvPr/>
          </p:nvSpPr>
          <p:spPr>
            <a:xfrm>
              <a:off x="3294526" y="1359134"/>
              <a:ext cx="4911818" cy="4490337"/>
            </a:xfrm>
            <a:prstGeom prst="flowChartOffpageConnector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b="1">
                <a:solidFill>
                  <a:schemeClr val="tx1"/>
                </a:solidFill>
              </a:endParaRPr>
            </a:p>
          </p:txBody>
        </p:sp>
        <p:sp>
          <p:nvSpPr>
            <p:cNvPr id="10" name="文本框 10"/>
            <p:cNvSpPr txBox="1"/>
            <p:nvPr/>
          </p:nvSpPr>
          <p:spPr>
            <a:xfrm>
              <a:off x="3274151" y="1286685"/>
              <a:ext cx="4913198" cy="11220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30000"/>
                </a:lnSpc>
              </a:pPr>
              <a:r>
                <a:rPr lang="zh-CN" altLang="en-US" sz="6000" b="1" cap="all" dirty="0">
                  <a:uFillTx/>
                  <a:latin typeface="黑体" panose="02010609060101010101" pitchFamily="49" charset="-122"/>
                  <a:ea typeface="黑体" panose="02010609060101010101" pitchFamily="49" charset="-122"/>
                  <a:sym typeface="+mn-ea"/>
                </a:rPr>
                <a:t>课本</a:t>
              </a:r>
              <a:endParaRPr lang="en-US" altLang="zh-CN" sz="6000" b="1" cap="all" dirty="0">
                <a:uFillTx/>
                <a:latin typeface="黑体" panose="02010609060101010101" pitchFamily="49" charset="-122"/>
                <a:ea typeface="黑体" panose="02010609060101010101" pitchFamily="49" charset="-122"/>
                <a:sym typeface="+mn-ea"/>
              </a:endParaRPr>
            </a:p>
          </p:txBody>
        </p:sp>
        <p:sp>
          <p:nvSpPr>
            <p:cNvPr id="11" name="文本框 10"/>
            <p:cNvSpPr txBox="1"/>
            <p:nvPr/>
          </p:nvSpPr>
          <p:spPr>
            <a:xfrm>
              <a:off x="3081679" y="2370681"/>
              <a:ext cx="5298141" cy="2021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30000"/>
                </a:lnSpc>
              </a:pPr>
              <a:r>
                <a:rPr lang="en-US" altLang="zh-CN" sz="6000" b="1" cap="all" dirty="0" smtClean="0">
                  <a:latin typeface="黑体" panose="02010609060101010101" pitchFamily="49" charset="-122"/>
                  <a:ea typeface="黑体" panose="02010609060101010101" pitchFamily="49" charset="-122"/>
                  <a:sym typeface="+mn-ea"/>
                </a:rPr>
                <a:t>P162</a:t>
              </a:r>
              <a:r>
                <a:rPr lang="zh-CN" altLang="en-US" sz="6000" b="1" cap="all" dirty="0" smtClean="0">
                  <a:latin typeface="黑体" panose="02010609060101010101" pitchFamily="49" charset="-122"/>
                  <a:ea typeface="黑体" panose="02010609060101010101" pitchFamily="49" charset="-122"/>
                  <a:sym typeface="+mn-ea"/>
                </a:rPr>
                <a:t>页</a:t>
              </a:r>
              <a:r>
                <a:rPr lang="en-US" altLang="zh-CN" sz="6000" b="1" cap="all" dirty="0" smtClean="0">
                  <a:latin typeface="黑体" panose="02010609060101010101" pitchFamily="49" charset="-122"/>
                  <a:ea typeface="黑体" panose="02010609060101010101" pitchFamily="49" charset="-122"/>
                  <a:sym typeface="+mn-ea"/>
                </a:rPr>
                <a:t>A/b</a:t>
              </a:r>
              <a:r>
                <a:rPr lang="zh-CN" altLang="en-US" sz="6000" b="1" cap="all" dirty="0" smtClean="0">
                  <a:latin typeface="黑体" panose="02010609060101010101" pitchFamily="49" charset="-122"/>
                  <a:ea typeface="黑体" panose="02010609060101010101" pitchFamily="49" charset="-122"/>
                  <a:sym typeface="+mn-ea"/>
                </a:rPr>
                <a:t>组</a:t>
              </a:r>
              <a:endParaRPr lang="en-US" altLang="zh-CN" sz="6000" b="1" cap="all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endParaRPr>
            </a:p>
            <a:p>
              <a:pPr algn="ctr">
                <a:lnSpc>
                  <a:spcPct val="130000"/>
                </a:lnSpc>
              </a:pPr>
              <a:r>
                <a:rPr lang="zh-CN" altLang="en-US" sz="6000" b="1" cap="all" dirty="0">
                  <a:uFillTx/>
                  <a:latin typeface="黑体" panose="02010609060101010101" pitchFamily="49" charset="-122"/>
                  <a:ea typeface="黑体" panose="02010609060101010101" pitchFamily="49" charset="-122"/>
                  <a:sym typeface="+mn-ea"/>
                </a:rPr>
                <a:t>练习</a:t>
              </a:r>
              <a:r>
                <a:rPr lang="zh-CN" altLang="en-US" sz="6000" b="1" cap="all" dirty="0" smtClean="0">
                  <a:uFillTx/>
                  <a:latin typeface="黑体" panose="02010609060101010101" pitchFamily="49" charset="-122"/>
                  <a:ea typeface="黑体" panose="02010609060101010101" pitchFamily="49" charset="-122"/>
                  <a:sym typeface="+mn-ea"/>
                </a:rPr>
                <a:t>册</a:t>
              </a:r>
              <a:endParaRPr lang="zh-CN" altLang="en-US" sz="6000" b="1" cap="all" dirty="0">
                <a:uFillTx/>
                <a:latin typeface="黑体" panose="02010609060101010101" pitchFamily="49" charset="-122"/>
                <a:ea typeface="黑体" panose="02010609060101010101" pitchFamily="49" charset="-122"/>
                <a:sym typeface="+mn-ea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926" y="82263"/>
            <a:ext cx="3508651" cy="584775"/>
          </a:xfrm>
          <a:prstGeom prst="rect">
            <a:avLst/>
          </a:prstGeom>
        </p:spPr>
      </p:pic>
      <p:sp>
        <p:nvSpPr>
          <p:cNvPr id="3" name=" 220"/>
          <p:cNvSpPr/>
          <p:nvPr/>
        </p:nvSpPr>
        <p:spPr>
          <a:xfrm>
            <a:off x="390525" y="728231"/>
            <a:ext cx="1700456" cy="408940"/>
          </a:xfrm>
          <a:prstGeom prst="homePlat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400" b="1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拓展提升</a:t>
            </a:r>
            <a:endParaRPr lang="zh-CN" altLang="en-US" sz="2400" b="1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52475" y="1198880"/>
            <a:ext cx="10676890" cy="2637790"/>
          </a:xfrm>
          <a:prstGeom prst="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36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1</a:t>
            </a:r>
            <a:r>
              <a:rPr lang="en-US" altLang="zh-CN" sz="3600" i="1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.</a:t>
            </a:r>
            <a:r>
              <a:rPr lang="zh-CN" altLang="zh-CN" sz="36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一列长</a:t>
            </a:r>
            <a:r>
              <a:rPr lang="en-US" altLang="zh-CN" sz="36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90</a:t>
            </a:r>
            <a:r>
              <a:rPr lang="zh-CN" altLang="zh-CN" sz="36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米的队伍以</a:t>
            </a:r>
            <a:r>
              <a:rPr lang="en-US" altLang="zh-CN" sz="36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2</a:t>
            </a:r>
            <a:r>
              <a:rPr lang="zh-CN" altLang="zh-CN" sz="36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米</a:t>
            </a:r>
            <a:r>
              <a:rPr lang="en-US" altLang="zh-CN" sz="3600" i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/ </a:t>
            </a:r>
            <a:r>
              <a:rPr lang="zh-CN" altLang="zh-CN" sz="36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秒的速度向前行进</a:t>
            </a:r>
            <a:r>
              <a:rPr lang="en-US" altLang="zh-CN" sz="36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,</a:t>
            </a:r>
            <a:r>
              <a:rPr lang="zh-CN" altLang="zh-CN" sz="36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队尾一位学生用</a:t>
            </a:r>
            <a:r>
              <a:rPr lang="en-US" altLang="zh-CN" sz="36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1</a:t>
            </a:r>
            <a:r>
              <a:rPr lang="zh-CN" altLang="zh-CN" sz="36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分钟从队尾赶到队首</a:t>
            </a:r>
            <a:r>
              <a:rPr lang="en-US" altLang="zh-CN" sz="36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, </a:t>
            </a:r>
            <a:r>
              <a:rPr lang="zh-CN" altLang="zh-CN" sz="36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这位同学的速度</a:t>
            </a:r>
            <a:r>
              <a:rPr lang="zh-CN" altLang="zh-CN" sz="36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是</a:t>
            </a:r>
            <a:r>
              <a:rPr lang="zh-CN" altLang="zh-CN" sz="3600" i="1" u="sng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　</a:t>
            </a:r>
            <a:r>
              <a:rPr lang="en-US" altLang="zh-CN" sz="3600" i="1" u="sng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 </a:t>
            </a:r>
            <a:r>
              <a:rPr lang="en-US" altLang="zh-CN" sz="3600" i="1" u="sng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</a:t>
            </a:r>
            <a:r>
              <a:rPr lang="zh-CN" altLang="zh-CN" sz="3600" i="1" u="sng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　</a:t>
            </a:r>
            <a:r>
              <a:rPr lang="en-US" altLang="zh-CN" sz="36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,</a:t>
            </a:r>
            <a:r>
              <a:rPr lang="zh-CN" altLang="zh-CN" sz="36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走的路程</a:t>
            </a:r>
            <a:r>
              <a:rPr lang="zh-CN" altLang="zh-CN" sz="36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是</a:t>
            </a:r>
            <a:r>
              <a:rPr lang="zh-CN" altLang="zh-CN" sz="3600" i="1" u="sng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　</a:t>
            </a:r>
            <a:r>
              <a:rPr lang="en-US" altLang="zh-CN" sz="3600" i="1" u="sng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   </a:t>
            </a:r>
            <a:r>
              <a:rPr lang="zh-CN" altLang="zh-CN" sz="36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米</a:t>
            </a:r>
            <a:r>
              <a:rPr lang="en-US" altLang="zh-CN" sz="3600" i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.</a:t>
            </a:r>
            <a:endParaRPr lang="zh-CN" altLang="zh-CN" sz="3600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endParaRPr lang="zh-CN" altLang="zh-CN" sz="3600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52475" y="3996690"/>
            <a:ext cx="10586085" cy="15684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zh-CN" sz="32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解析</a:t>
            </a:r>
            <a:r>
              <a:rPr lang="en-US" altLang="zh-CN" sz="32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:</a:t>
            </a:r>
            <a:r>
              <a:rPr lang="zh-CN" altLang="zh-CN" sz="32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设这位同学的速度为</a:t>
            </a:r>
            <a:r>
              <a:rPr lang="en-US" altLang="zh-CN" sz="3200" i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x</a:t>
            </a:r>
            <a:r>
              <a:rPr lang="zh-CN" altLang="zh-CN" sz="32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米</a:t>
            </a:r>
            <a:r>
              <a:rPr lang="en-US" altLang="zh-CN" sz="3200" i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/</a:t>
            </a:r>
            <a:r>
              <a:rPr lang="zh-CN" altLang="zh-CN" sz="32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秒</a:t>
            </a:r>
            <a:r>
              <a:rPr lang="en-US" altLang="zh-CN" sz="32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,</a:t>
            </a:r>
            <a:r>
              <a:rPr lang="zh-CN" altLang="zh-CN" sz="32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则走的路程为</a:t>
            </a:r>
            <a:r>
              <a:rPr lang="en-US" altLang="zh-CN" sz="32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60</a:t>
            </a:r>
            <a:r>
              <a:rPr lang="en-US" altLang="zh-CN" sz="3200" i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x</a:t>
            </a:r>
            <a:r>
              <a:rPr lang="zh-CN" altLang="zh-CN" sz="32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米</a:t>
            </a:r>
            <a:r>
              <a:rPr lang="en-US" altLang="zh-CN" sz="32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,</a:t>
            </a:r>
            <a:r>
              <a:rPr lang="zh-CN" altLang="zh-CN" sz="32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列方程为</a:t>
            </a:r>
            <a:r>
              <a:rPr lang="en-US" altLang="zh-CN" sz="32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60</a:t>
            </a:r>
            <a:r>
              <a:rPr lang="en-US" altLang="zh-CN" sz="3200" i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x</a:t>
            </a:r>
            <a:r>
              <a:rPr lang="en-US" altLang="zh-CN" sz="32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=90+60×2,</a:t>
            </a:r>
            <a:r>
              <a:rPr lang="zh-CN" altLang="zh-CN" sz="32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解得</a:t>
            </a:r>
            <a:r>
              <a:rPr lang="en-US" altLang="zh-CN" sz="3200" i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x</a:t>
            </a:r>
            <a:r>
              <a:rPr lang="en-US" altLang="zh-CN" sz="32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=3</a:t>
            </a:r>
            <a:r>
              <a:rPr lang="en-US" altLang="zh-CN" sz="3200" i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.</a:t>
            </a:r>
            <a:r>
              <a:rPr lang="en-US" altLang="zh-CN" sz="32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5,</a:t>
            </a:r>
            <a:r>
              <a:rPr lang="zh-CN" altLang="zh-CN" sz="32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则</a:t>
            </a:r>
            <a:r>
              <a:rPr lang="en-US" altLang="zh-CN" sz="32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60</a:t>
            </a:r>
            <a:r>
              <a:rPr lang="en-US" altLang="zh-CN" sz="3200" i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x</a:t>
            </a:r>
            <a:r>
              <a:rPr lang="en-US" altLang="zh-CN" sz="32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=210</a:t>
            </a:r>
            <a:r>
              <a:rPr lang="en-US" altLang="zh-CN" sz="3200" i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.</a:t>
            </a:r>
            <a:endParaRPr lang="en-US" altLang="zh-CN" sz="3200" i="1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317115" y="2571115"/>
            <a:ext cx="198247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3</a:t>
            </a:r>
            <a:r>
              <a:rPr lang="en-US" altLang="zh-CN" sz="3200" i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.</a:t>
            </a:r>
            <a:r>
              <a:rPr lang="en-US" altLang="zh-CN" sz="32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5</a:t>
            </a:r>
            <a:r>
              <a:rPr lang="zh-CN" altLang="zh-CN" sz="32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米</a:t>
            </a:r>
            <a:r>
              <a:rPr lang="en-US" altLang="zh-CN" sz="3200" i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/ </a:t>
            </a:r>
            <a:r>
              <a:rPr lang="zh-CN" altLang="zh-CN" sz="32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秒</a:t>
            </a:r>
            <a:endParaRPr lang="zh-CN" altLang="zh-CN" sz="3200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882908" y="2571241"/>
            <a:ext cx="1132514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210</a:t>
            </a:r>
            <a:endParaRPr lang="en-US" altLang="zh-CN" sz="3200" dirty="0" smtClean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455" y="231946"/>
            <a:ext cx="3508651" cy="584775"/>
          </a:xfrm>
          <a:prstGeom prst="rect">
            <a:avLst/>
          </a:prstGeom>
        </p:spPr>
      </p:pic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492125" y="915035"/>
            <a:ext cx="11207115" cy="4227195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lnSpc>
                <a:spcPct val="140000"/>
              </a:lnSpc>
              <a:defRPr/>
            </a:pPr>
            <a:r>
              <a:rPr lang="en-US" altLang="zh-CN" sz="32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2.</a:t>
            </a:r>
            <a:r>
              <a:rPr lang="zh-CN" altLang="zh-CN" sz="32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汽车以</a:t>
            </a:r>
            <a:r>
              <a:rPr lang="en-US" altLang="zh-CN" sz="32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72</a:t>
            </a:r>
            <a:r>
              <a:rPr lang="zh-CN" altLang="zh-CN" sz="32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千米</a:t>
            </a:r>
            <a:r>
              <a:rPr lang="en-US" altLang="zh-CN" sz="32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/</a:t>
            </a:r>
            <a:r>
              <a:rPr lang="zh-CN" altLang="zh-CN" sz="32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时的速度在公路上行驶，开向山谷，驾驶员按一下喇叭，</a:t>
            </a:r>
            <a:r>
              <a:rPr lang="en-US" altLang="zh-CN" sz="32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4</a:t>
            </a:r>
            <a:r>
              <a:rPr lang="zh-CN" altLang="zh-CN" sz="32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秒后听到回响，这时汽车离山谷多远？已知空气中声音的传播速度约为</a:t>
            </a:r>
            <a:r>
              <a:rPr lang="en-US" altLang="zh-CN" sz="32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340</a:t>
            </a:r>
            <a:r>
              <a:rPr lang="zh-CN" altLang="zh-CN" sz="32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米</a:t>
            </a:r>
            <a:r>
              <a:rPr lang="en-US" altLang="zh-CN" sz="32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/</a:t>
            </a:r>
            <a:r>
              <a:rPr lang="zh-CN" altLang="zh-CN" sz="32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秒</a:t>
            </a:r>
            <a:r>
              <a:rPr lang="en-US" altLang="zh-CN" sz="32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. </a:t>
            </a:r>
            <a:r>
              <a:rPr lang="zh-CN" altLang="zh-CN" sz="32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设听到回响时，汽车离山谷</a:t>
            </a:r>
            <a:r>
              <a:rPr lang="en-US" altLang="zh-CN" sz="3200" i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x</a:t>
            </a:r>
            <a:r>
              <a:rPr lang="zh-CN" altLang="zh-CN" sz="32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米，根据题意，列出方程为</a:t>
            </a:r>
            <a:r>
              <a:rPr lang="en-US" altLang="zh-CN" sz="32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(  </a:t>
            </a:r>
            <a:r>
              <a:rPr lang="en-US" altLang="zh-CN" sz="3200" i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   </a:t>
            </a:r>
            <a:r>
              <a:rPr lang="en-US" altLang="zh-CN" sz="32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)</a:t>
            </a:r>
            <a:endParaRPr lang="zh-CN" altLang="zh-CN" sz="3200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>
              <a:lnSpc>
                <a:spcPct val="140000"/>
              </a:lnSpc>
              <a:defRPr/>
            </a:pPr>
            <a:r>
              <a:rPr lang="en-US" altLang="zh-CN" sz="3200" spc="-15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A.2</a:t>
            </a:r>
            <a:r>
              <a:rPr lang="en-US" altLang="zh-CN" sz="3200" i="1" spc="-15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x</a:t>
            </a:r>
            <a:r>
              <a:rPr lang="zh-CN" altLang="zh-CN" sz="3200" spc="-15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＋</a:t>
            </a:r>
            <a:r>
              <a:rPr lang="en-US" altLang="zh-CN" sz="3200" spc="-15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4×20=4×340          B.2</a:t>
            </a:r>
            <a:r>
              <a:rPr lang="en-US" altLang="zh-CN" sz="3200" i="1" spc="-15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x</a:t>
            </a:r>
            <a:r>
              <a:rPr lang="zh-CN" altLang="zh-CN" sz="3200" spc="-15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－</a:t>
            </a:r>
            <a:r>
              <a:rPr lang="en-US" altLang="zh-CN" sz="3200" spc="-15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4×72=4×340</a:t>
            </a:r>
            <a:endParaRPr lang="zh-CN" altLang="zh-CN" sz="3200" spc="-150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>
              <a:lnSpc>
                <a:spcPct val="140000"/>
              </a:lnSpc>
              <a:defRPr/>
            </a:pPr>
            <a:r>
              <a:rPr lang="en-US" altLang="zh-CN" sz="3200" spc="-15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C.2</a:t>
            </a:r>
            <a:r>
              <a:rPr lang="en-US" altLang="zh-CN" sz="3200" i="1" spc="-15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x</a:t>
            </a:r>
            <a:r>
              <a:rPr lang="zh-CN" altLang="zh-CN" sz="3200" spc="-15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＋</a:t>
            </a:r>
            <a:r>
              <a:rPr lang="en-US" altLang="zh-CN" sz="3200" spc="-15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4×72=4×340           D.2</a:t>
            </a:r>
            <a:r>
              <a:rPr lang="en-US" altLang="zh-CN" sz="3200" i="1" spc="-15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x</a:t>
            </a:r>
            <a:r>
              <a:rPr lang="zh-CN" altLang="zh-CN" sz="3200" spc="-15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－</a:t>
            </a:r>
            <a:r>
              <a:rPr lang="en-US" altLang="zh-CN" sz="3200" spc="-15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4×20=4×340</a:t>
            </a:r>
            <a:endParaRPr lang="en-US" altLang="zh-CN" sz="3200" spc="-150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6897172" y="3136642"/>
            <a:ext cx="936625" cy="5835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r>
              <a:rPr lang="en-US" altLang="zh-CN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NEU-BZ-S92" charset="0"/>
              </a:rPr>
              <a:t>A</a:t>
            </a:r>
            <a:endParaRPr lang="zh-CN" altLang="en-US" sz="3200" b="1" dirty="0">
              <a:solidFill>
                <a:srgbClr val="FF0000"/>
              </a:solidFill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  <a:sym typeface="NEU-BZ-S92" charset="0"/>
            </a:endParaRPr>
          </a:p>
        </p:txBody>
      </p:sp>
      <p:sp>
        <p:nvSpPr>
          <p:cNvPr id="100" name="文本框 99"/>
          <p:cNvSpPr txBox="1"/>
          <p:nvPr/>
        </p:nvSpPr>
        <p:spPr>
          <a:xfrm>
            <a:off x="357505" y="5301615"/>
            <a:ext cx="11678285" cy="121094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266700">
              <a:lnSpc>
                <a:spcPct val="130000"/>
              </a:lnSpc>
            </a:pPr>
            <a:r>
              <a:rPr lang="zh-CN" sz="2800" b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解析</a:t>
            </a:r>
            <a:r>
              <a:rPr lang="en-US" sz="2800" b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:72</a:t>
            </a:r>
            <a:r>
              <a:rPr lang="zh-CN" sz="2800" b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千米</a:t>
            </a:r>
            <a:r>
              <a:rPr lang="en-US" sz="2800" b="0" i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/ </a:t>
            </a:r>
            <a:r>
              <a:rPr lang="zh-CN" sz="2800" b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时</a:t>
            </a:r>
            <a:r>
              <a:rPr lang="en-US" sz="2800" b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=20</a:t>
            </a:r>
            <a:r>
              <a:rPr lang="zh-CN" sz="2800" b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米</a:t>
            </a:r>
            <a:r>
              <a:rPr lang="en-US" sz="2800" b="0" i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/ </a:t>
            </a:r>
            <a:r>
              <a:rPr lang="zh-CN" sz="2800" b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秒</a:t>
            </a:r>
            <a:r>
              <a:rPr lang="en-US" sz="2800" b="0" i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.</a:t>
            </a:r>
            <a:r>
              <a:rPr lang="zh-CN" sz="2800" b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汽车</a:t>
            </a:r>
            <a:r>
              <a:rPr lang="en-US" sz="2800" b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4</a:t>
            </a:r>
            <a:r>
              <a:rPr lang="zh-CN" sz="2800" b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秒所走的路程为</a:t>
            </a:r>
            <a:r>
              <a:rPr lang="en-US" sz="2800" b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4×20</a:t>
            </a:r>
            <a:r>
              <a:rPr lang="zh-CN" sz="2800" b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米</a:t>
            </a:r>
            <a:r>
              <a:rPr lang="en-US" sz="2800" b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,</a:t>
            </a:r>
            <a:r>
              <a:rPr lang="zh-CN" sz="2800" b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而声音在空气中传播的路程为</a:t>
            </a:r>
            <a:r>
              <a:rPr lang="en-US" sz="2800" b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(2</a:t>
            </a:r>
            <a:r>
              <a:rPr lang="en-US" sz="2800" b="0" i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x</a:t>
            </a:r>
            <a:r>
              <a:rPr lang="en-US" sz="2800" b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+4×20)</a:t>
            </a:r>
            <a:r>
              <a:rPr lang="zh-CN" sz="2800" b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米</a:t>
            </a:r>
            <a:r>
              <a:rPr lang="en-US" sz="2800" b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,</a:t>
            </a:r>
            <a:r>
              <a:rPr lang="zh-CN" sz="2800" b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易知</a:t>
            </a:r>
            <a:r>
              <a:rPr lang="en-US" sz="2800" b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2</a:t>
            </a:r>
            <a:r>
              <a:rPr lang="en-US" sz="2800" b="0" i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x</a:t>
            </a:r>
            <a:r>
              <a:rPr lang="en-US" sz="2800" b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+4×20=4×340</a:t>
            </a:r>
            <a:r>
              <a:rPr lang="en-US" sz="2800" b="0" i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.</a:t>
            </a:r>
            <a:r>
              <a:rPr lang="zh-CN" sz="2800" b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故选</a:t>
            </a:r>
            <a:r>
              <a:rPr lang="en-US" sz="2800" b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A</a:t>
            </a:r>
            <a:r>
              <a:rPr lang="en-US" sz="2800" b="0" i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.</a:t>
            </a:r>
            <a:endParaRPr lang="en-US" altLang="en-US" sz="2800" b="0" i="1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utoUpdateAnimBg="0"/>
      <p:bldP spid="100" grpId="0"/>
      <p:bldP spid="100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76" y="131894"/>
            <a:ext cx="5917029" cy="986171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1538437" y="1297677"/>
            <a:ext cx="8976360" cy="1938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6000" b="1" dirty="0">
                <a:latin typeface="宋体" panose="02010600030101010101" pitchFamily="2" charset="-122"/>
                <a:ea typeface="宋体" panose="02010600030101010101" pitchFamily="2" charset="-122"/>
              </a:rPr>
              <a:t>第五章 </a:t>
            </a:r>
            <a:endParaRPr lang="zh-CN" altLang="en-US" sz="6000" b="1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ctr"/>
            <a:r>
              <a:rPr lang="zh-CN" altLang="en-US" sz="6000" b="1" dirty="0">
                <a:latin typeface="宋体" panose="02010600030101010101" pitchFamily="2" charset="-122"/>
                <a:ea typeface="宋体" panose="02010600030101010101" pitchFamily="2" charset="-122"/>
              </a:rPr>
              <a:t>一元一次方程</a:t>
            </a:r>
            <a:endParaRPr lang="zh-CN" altLang="en-US" sz="6000" b="1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751205" y="3531235"/>
            <a:ext cx="10689590" cy="11068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lt1"/>
                </a:solidFill>
              </a14:hiddenFill>
            </a:ext>
          </a:ex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altLang="zh-CN" sz="6600" b="1" dirty="0" smtClean="0">
                <a:solidFill>
                  <a:srgbClr val="4472C4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+mn-ea"/>
              </a:rPr>
              <a:t>5.4.2 </a:t>
            </a:r>
            <a:r>
              <a:rPr lang="zh-CN" altLang="en-US" sz="6600" b="1" dirty="0" smtClean="0">
                <a:solidFill>
                  <a:srgbClr val="4472C4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+mn-ea"/>
              </a:rPr>
              <a:t>行程问题与工程问题</a:t>
            </a:r>
            <a:endParaRPr lang="zh-CN" altLang="en-US" sz="6600" b="1" dirty="0" smtClean="0">
              <a:solidFill>
                <a:srgbClr val="4472C4"/>
              </a:solidFill>
              <a:latin typeface="宋体" panose="02010600030101010101" pitchFamily="2" charset="-122"/>
              <a:ea typeface="宋体" panose="02010600030101010101" pitchFamily="2" charset="-122"/>
              <a:cs typeface="+mn-ea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870" y="231608"/>
            <a:ext cx="3508651" cy="584775"/>
          </a:xfrm>
          <a:prstGeom prst="rect">
            <a:avLst/>
          </a:prstGeom>
        </p:spPr>
      </p:pic>
      <p:sp>
        <p:nvSpPr>
          <p:cNvPr id="24" name=" 220"/>
          <p:cNvSpPr/>
          <p:nvPr/>
        </p:nvSpPr>
        <p:spPr>
          <a:xfrm>
            <a:off x="480136" y="816383"/>
            <a:ext cx="2432397" cy="727421"/>
          </a:xfrm>
          <a:prstGeom prst="homePlat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3200" b="1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学习目标</a:t>
            </a:r>
            <a:endParaRPr lang="zh-CN" altLang="en-US" sz="3200" b="1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6" name="组合 5"/>
          <p:cNvGrpSpPr/>
          <p:nvPr/>
        </p:nvGrpSpPr>
        <p:grpSpPr>
          <a:xfrm>
            <a:off x="8336448" y="3288877"/>
            <a:ext cx="2926033" cy="2926033"/>
            <a:chOff x="7192301" y="2335706"/>
            <a:chExt cx="2926033" cy="2926033"/>
          </a:xfrm>
        </p:grpSpPr>
        <p:sp>
          <p:nvSpPr>
            <p:cNvPr id="7" name="出自【趣你的PPT】(微信:qunideppt)：最优质的PPT资源库"/>
            <p:cNvSpPr>
              <a:spLocks noChangeArrowheads="1"/>
            </p:cNvSpPr>
            <p:nvPr/>
          </p:nvSpPr>
          <p:spPr bwMode="auto">
            <a:xfrm>
              <a:off x="7192301" y="2335706"/>
              <a:ext cx="2926033" cy="2926033"/>
            </a:xfrm>
            <a:prstGeom prst="ellipse">
              <a:avLst/>
            </a:prstGeom>
            <a:solidFill>
              <a:srgbClr val="40404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8" name="出自【趣你的PPT】(微信:qunideppt)：最优质的PPT资源库"/>
            <p:cNvSpPr>
              <a:spLocks noChangeArrowheads="1"/>
            </p:cNvSpPr>
            <p:nvPr/>
          </p:nvSpPr>
          <p:spPr bwMode="auto">
            <a:xfrm>
              <a:off x="7516443" y="2621301"/>
              <a:ext cx="2275998" cy="2274246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9" name="出自【趣你的PPT】(微信:qunideppt)：最优质的PPT资源库"/>
            <p:cNvSpPr>
              <a:spLocks noChangeArrowheads="1"/>
            </p:cNvSpPr>
            <p:nvPr/>
          </p:nvSpPr>
          <p:spPr bwMode="auto">
            <a:xfrm>
              <a:off x="7842336" y="2945442"/>
              <a:ext cx="1624211" cy="1625963"/>
            </a:xfrm>
            <a:prstGeom prst="ellipse">
              <a:avLst/>
            </a:prstGeom>
            <a:solidFill>
              <a:srgbClr val="4472C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0" name="出自【趣你的PPT】(微信:qunideppt)：最优质的PPT资源库"/>
            <p:cNvSpPr>
              <a:spLocks noChangeArrowheads="1"/>
            </p:cNvSpPr>
            <p:nvPr/>
          </p:nvSpPr>
          <p:spPr bwMode="auto">
            <a:xfrm>
              <a:off x="8168230" y="3271336"/>
              <a:ext cx="974176" cy="974176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1" name="出自【趣你的PPT】(微信:qunideppt)：最优质的PPT资源库"/>
            <p:cNvSpPr>
              <a:spLocks noChangeArrowheads="1"/>
            </p:cNvSpPr>
            <p:nvPr/>
          </p:nvSpPr>
          <p:spPr bwMode="auto">
            <a:xfrm>
              <a:off x="8411773" y="3486847"/>
              <a:ext cx="487088" cy="487088"/>
            </a:xfrm>
            <a:prstGeom prst="ellipse">
              <a:avLst/>
            </a:prstGeom>
            <a:solidFill>
              <a:srgbClr val="F6AE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19" name="组合 18"/>
          <p:cNvGrpSpPr/>
          <p:nvPr/>
        </p:nvGrpSpPr>
        <p:grpSpPr>
          <a:xfrm>
            <a:off x="9621730" y="3113573"/>
            <a:ext cx="2721035" cy="1629468"/>
            <a:chOff x="8557200" y="2227075"/>
            <a:chExt cx="2721035" cy="1629468"/>
          </a:xfrm>
        </p:grpSpPr>
        <p:sp>
          <p:nvSpPr>
            <p:cNvPr id="20" name="出自【趣你的PPT】(微信:qunideppt)：最优质的PPT资源库"/>
            <p:cNvSpPr/>
            <p:nvPr/>
          </p:nvSpPr>
          <p:spPr bwMode="auto">
            <a:xfrm>
              <a:off x="9743382" y="2227075"/>
              <a:ext cx="1142380" cy="1035501"/>
            </a:xfrm>
            <a:custGeom>
              <a:avLst/>
              <a:gdLst>
                <a:gd name="T0" fmla="*/ 0 w 652"/>
                <a:gd name="T1" fmla="*/ 591 h 591"/>
                <a:gd name="T2" fmla="*/ 100 w 652"/>
                <a:gd name="T3" fmla="*/ 243 h 591"/>
                <a:gd name="T4" fmla="*/ 652 w 652"/>
                <a:gd name="T5" fmla="*/ 0 h 591"/>
                <a:gd name="T6" fmla="*/ 552 w 652"/>
                <a:gd name="T7" fmla="*/ 348 h 591"/>
                <a:gd name="T8" fmla="*/ 0 w 652"/>
                <a:gd name="T9" fmla="*/ 591 h 5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2" h="591">
                  <a:moveTo>
                    <a:pt x="0" y="591"/>
                  </a:moveTo>
                  <a:lnTo>
                    <a:pt x="100" y="243"/>
                  </a:lnTo>
                  <a:lnTo>
                    <a:pt x="652" y="0"/>
                  </a:lnTo>
                  <a:lnTo>
                    <a:pt x="552" y="348"/>
                  </a:lnTo>
                  <a:lnTo>
                    <a:pt x="0" y="591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1" name="出自【趣你的PPT】(微信:qunideppt)：最优质的PPT资源库"/>
            <p:cNvSpPr/>
            <p:nvPr/>
          </p:nvSpPr>
          <p:spPr bwMode="auto">
            <a:xfrm>
              <a:off x="9743382" y="2836811"/>
              <a:ext cx="1534853" cy="707855"/>
            </a:xfrm>
            <a:custGeom>
              <a:avLst/>
              <a:gdLst>
                <a:gd name="T0" fmla="*/ 0 w 876"/>
                <a:gd name="T1" fmla="*/ 243 h 404"/>
                <a:gd name="T2" fmla="*/ 325 w 876"/>
                <a:gd name="T3" fmla="*/ 404 h 404"/>
                <a:gd name="T4" fmla="*/ 876 w 876"/>
                <a:gd name="T5" fmla="*/ 161 h 404"/>
                <a:gd name="T6" fmla="*/ 552 w 876"/>
                <a:gd name="T7" fmla="*/ 0 h 404"/>
                <a:gd name="T8" fmla="*/ 0 w 876"/>
                <a:gd name="T9" fmla="*/ 243 h 4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76" h="404">
                  <a:moveTo>
                    <a:pt x="0" y="243"/>
                  </a:moveTo>
                  <a:lnTo>
                    <a:pt x="325" y="404"/>
                  </a:lnTo>
                  <a:lnTo>
                    <a:pt x="876" y="161"/>
                  </a:lnTo>
                  <a:lnTo>
                    <a:pt x="552" y="0"/>
                  </a:lnTo>
                  <a:lnTo>
                    <a:pt x="0" y="243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2" name="出自【趣你的PPT】(微信:qunideppt)：最优质的PPT资源库"/>
            <p:cNvSpPr/>
            <p:nvPr/>
          </p:nvSpPr>
          <p:spPr bwMode="auto">
            <a:xfrm>
              <a:off x="8557200" y="2682625"/>
              <a:ext cx="2368861" cy="1173918"/>
            </a:xfrm>
            <a:custGeom>
              <a:avLst/>
              <a:gdLst>
                <a:gd name="T0" fmla="*/ 3683 w 3725"/>
                <a:gd name="T1" fmla="*/ 142 h 1846"/>
                <a:gd name="T2" fmla="*/ 3582 w 3725"/>
                <a:gd name="T3" fmla="*/ 394 h 1846"/>
                <a:gd name="T4" fmla="*/ 294 w 3725"/>
                <a:gd name="T5" fmla="*/ 1804 h 1846"/>
                <a:gd name="T6" fmla="*/ 42 w 3725"/>
                <a:gd name="T7" fmla="*/ 1703 h 1846"/>
                <a:gd name="T8" fmla="*/ 42 w 3725"/>
                <a:gd name="T9" fmla="*/ 1703 h 1846"/>
                <a:gd name="T10" fmla="*/ 143 w 3725"/>
                <a:gd name="T11" fmla="*/ 1451 h 1846"/>
                <a:gd name="T12" fmla="*/ 3431 w 3725"/>
                <a:gd name="T13" fmla="*/ 42 h 1846"/>
                <a:gd name="T14" fmla="*/ 3683 w 3725"/>
                <a:gd name="T15" fmla="*/ 142 h 18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725" h="1846">
                  <a:moveTo>
                    <a:pt x="3683" y="142"/>
                  </a:moveTo>
                  <a:cubicBezTo>
                    <a:pt x="3725" y="240"/>
                    <a:pt x="3680" y="352"/>
                    <a:pt x="3582" y="394"/>
                  </a:cubicBezTo>
                  <a:cubicBezTo>
                    <a:pt x="294" y="1804"/>
                    <a:pt x="294" y="1804"/>
                    <a:pt x="294" y="1804"/>
                  </a:cubicBezTo>
                  <a:cubicBezTo>
                    <a:pt x="196" y="1846"/>
                    <a:pt x="84" y="1800"/>
                    <a:pt x="42" y="1703"/>
                  </a:cubicBezTo>
                  <a:cubicBezTo>
                    <a:pt x="42" y="1703"/>
                    <a:pt x="42" y="1703"/>
                    <a:pt x="42" y="1703"/>
                  </a:cubicBezTo>
                  <a:cubicBezTo>
                    <a:pt x="0" y="1606"/>
                    <a:pt x="45" y="1493"/>
                    <a:pt x="143" y="1451"/>
                  </a:cubicBezTo>
                  <a:cubicBezTo>
                    <a:pt x="3431" y="42"/>
                    <a:pt x="3431" y="42"/>
                    <a:pt x="3431" y="42"/>
                  </a:cubicBezTo>
                  <a:cubicBezTo>
                    <a:pt x="3529" y="0"/>
                    <a:pt x="3641" y="45"/>
                    <a:pt x="3683" y="142"/>
                  </a:cubicBez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15" name="矩形 14"/>
          <p:cNvSpPr/>
          <p:nvPr/>
        </p:nvSpPr>
        <p:spPr>
          <a:xfrm>
            <a:off x="480057" y="1696710"/>
            <a:ext cx="10820131" cy="30460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zh-CN" sz="4000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【重点】继续通过“</a:t>
            </a:r>
            <a:r>
              <a:rPr lang="zh-CN" altLang="zh-CN" sz="40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各分量之和</a:t>
            </a:r>
            <a:r>
              <a:rPr lang="en-US" altLang="zh-CN" sz="40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=</a:t>
            </a:r>
            <a:r>
              <a:rPr lang="zh-CN" altLang="zh-CN" sz="40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总量</a:t>
            </a:r>
            <a:r>
              <a:rPr lang="zh-CN" altLang="zh-CN" sz="4000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”</a:t>
            </a:r>
            <a:endParaRPr lang="zh-CN" altLang="zh-CN" sz="4000" dirty="0"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</a:endParaRPr>
          </a:p>
          <a:p>
            <a:pPr>
              <a:lnSpc>
                <a:spcPct val="120000"/>
              </a:lnSpc>
            </a:pPr>
            <a:r>
              <a:rPr lang="zh-CN" altLang="zh-CN" sz="4000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        的基本等量关系列方程解决问题</a:t>
            </a:r>
            <a:r>
              <a:rPr lang="en-US" altLang="zh-CN" sz="4000" i="1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.</a:t>
            </a:r>
            <a:endParaRPr lang="zh-CN" altLang="zh-CN" sz="4000" dirty="0"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</a:endParaRPr>
          </a:p>
          <a:p>
            <a:pPr>
              <a:lnSpc>
                <a:spcPct val="120000"/>
              </a:lnSpc>
            </a:pPr>
            <a:r>
              <a:rPr lang="zh-CN" altLang="zh-CN" sz="4000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【难点】用“和与差”的关系理解</a:t>
            </a:r>
            <a:endParaRPr lang="zh-CN" altLang="zh-CN" sz="4000" dirty="0"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</a:endParaRPr>
          </a:p>
          <a:p>
            <a:pPr>
              <a:lnSpc>
                <a:spcPct val="120000"/>
              </a:lnSpc>
            </a:pPr>
            <a:r>
              <a:rPr lang="zh-CN" altLang="zh-CN" sz="4000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        </a:t>
            </a:r>
            <a:r>
              <a:rPr lang="zh-CN" altLang="zh-CN" sz="40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行</a:t>
            </a:r>
            <a:r>
              <a:rPr lang="zh-CN" altLang="zh-CN" sz="40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程问题和</a:t>
            </a:r>
            <a:r>
              <a:rPr lang="zh-CN" altLang="zh-CN" sz="40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工</a:t>
            </a:r>
            <a:r>
              <a:rPr lang="zh-CN" altLang="zh-CN" sz="40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程问题</a:t>
            </a:r>
            <a:r>
              <a:rPr lang="en-US" altLang="zh-CN" sz="4000" i="1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.</a:t>
            </a:r>
            <a:endParaRPr lang="en-US" altLang="zh-CN" sz="4000" i="1" dirty="0"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301" y="198500"/>
            <a:ext cx="3508651" cy="584775"/>
          </a:xfrm>
          <a:prstGeom prst="rect">
            <a:avLst/>
          </a:prstGeom>
        </p:spPr>
      </p:pic>
      <p:sp>
        <p:nvSpPr>
          <p:cNvPr id="40" name="Text Box 8"/>
          <p:cNvSpPr txBox="1">
            <a:spLocks noChangeArrowheads="1"/>
          </p:cNvSpPr>
          <p:nvPr/>
        </p:nvSpPr>
        <p:spPr bwMode="auto">
          <a:xfrm>
            <a:off x="827583" y="1082447"/>
            <a:ext cx="10917003" cy="304609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3200" dirty="0" smtClean="0">
                <a:solidFill>
                  <a:srgbClr val="FF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 </a:t>
            </a:r>
            <a:r>
              <a:rPr lang="zh-CN" altLang="zh-CN" sz="32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甲</a:t>
            </a:r>
            <a:r>
              <a:rPr lang="zh-CN" altLang="zh-CN" sz="32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、乙两地间的路程为</a:t>
            </a:r>
            <a:r>
              <a:rPr lang="en-US" altLang="zh-CN" sz="32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375 km.</a:t>
            </a:r>
            <a:r>
              <a:rPr lang="zh-CN" altLang="zh-CN" sz="32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一辆轿车和一辆公共汽车分别从甲、乙两地同时出发沿公路相向而行．轿车的平均速度为</a:t>
            </a:r>
            <a:r>
              <a:rPr lang="en-US" altLang="zh-CN" sz="32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90 km/h,</a:t>
            </a:r>
            <a:r>
              <a:rPr lang="zh-CN" altLang="zh-CN" sz="32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公共汽车的平均速度为</a:t>
            </a:r>
            <a:r>
              <a:rPr lang="en-US" altLang="zh-CN" sz="32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60 km/h.</a:t>
            </a:r>
            <a:r>
              <a:rPr lang="zh-CN" altLang="zh-CN" sz="32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它们出发后多少小时在途中相遇？</a:t>
            </a:r>
            <a:endParaRPr lang="zh-CN" altLang="zh-CN" sz="32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41" name="Text Box 8"/>
          <p:cNvSpPr txBox="1">
            <a:spLocks noChangeArrowheads="1"/>
          </p:cNvSpPr>
          <p:nvPr/>
        </p:nvSpPr>
        <p:spPr bwMode="auto">
          <a:xfrm>
            <a:off x="827584" y="4322128"/>
            <a:ext cx="6300788" cy="5857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en-US" altLang="zh-CN" sz="3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1.</a:t>
            </a:r>
            <a:r>
              <a:rPr lang="zh-CN" altLang="zh-CN" sz="3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找出本题中的等量关系是什么？</a:t>
            </a:r>
            <a:endParaRPr lang="zh-CN" altLang="zh-CN" sz="3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2" name="Text Box 8"/>
          <p:cNvSpPr txBox="1">
            <a:spLocks noChangeArrowheads="1"/>
          </p:cNvSpPr>
          <p:nvPr/>
        </p:nvSpPr>
        <p:spPr bwMode="auto">
          <a:xfrm>
            <a:off x="1800706" y="4907915"/>
            <a:ext cx="5833275" cy="92333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r>
              <a:rPr lang="en-US" altLang="zh-CN" sz="32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</a:t>
            </a:r>
            <a:r>
              <a:rPr lang="en-US" altLang="zh-CN" sz="5400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</a:t>
            </a:r>
            <a:r>
              <a:rPr lang="zh-CN" altLang="zh-CN" sz="3200" baseline="-25000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轿车</a:t>
            </a:r>
            <a:r>
              <a:rPr lang="en-US" altLang="zh-CN" sz="36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+</a:t>
            </a:r>
            <a:r>
              <a:rPr lang="en-US" altLang="zh-CN" sz="54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s</a:t>
            </a:r>
            <a:r>
              <a:rPr lang="zh-CN" altLang="zh-CN" sz="3200" baseline="-25000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公共汽车</a:t>
            </a:r>
            <a:r>
              <a:rPr lang="en-US" altLang="zh-CN" sz="3200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=</a:t>
            </a:r>
            <a:r>
              <a:rPr lang="en-US" altLang="zh-CN" sz="4800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</a:t>
            </a:r>
            <a:r>
              <a:rPr lang="zh-CN" altLang="en-US" sz="3200" baseline="-250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总</a:t>
            </a:r>
            <a:endParaRPr lang="zh-CN" altLang="zh-CN" sz="3200" baseline="-25000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 220"/>
          <p:cNvSpPr/>
          <p:nvPr/>
        </p:nvSpPr>
        <p:spPr>
          <a:xfrm>
            <a:off x="293301" y="787345"/>
            <a:ext cx="3381232" cy="597009"/>
          </a:xfrm>
          <a:prstGeom prst="homePlat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3200" b="1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定向自学</a:t>
            </a:r>
            <a:endParaRPr lang="zh-CN" altLang="en-US" sz="3200" b="1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  <p:bldP spid="4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301" y="198500"/>
            <a:ext cx="3508651" cy="584775"/>
          </a:xfrm>
          <a:prstGeom prst="rect">
            <a:avLst/>
          </a:prstGeom>
        </p:spPr>
      </p:pic>
      <p:sp>
        <p:nvSpPr>
          <p:cNvPr id="16" name=" 220"/>
          <p:cNvSpPr/>
          <p:nvPr/>
        </p:nvSpPr>
        <p:spPr>
          <a:xfrm>
            <a:off x="4376045" y="413387"/>
            <a:ext cx="3535160" cy="408940"/>
          </a:xfrm>
          <a:prstGeom prst="homePlat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800" b="1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合作研学</a:t>
            </a:r>
            <a:r>
              <a:rPr lang="en-US" altLang="zh-CN" sz="2800" b="1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&amp;</a:t>
            </a:r>
            <a:r>
              <a:rPr lang="zh-CN" altLang="en-US" sz="2800" b="1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展示激学</a:t>
            </a:r>
            <a:endParaRPr lang="zh-CN" altLang="en-US" sz="2800" b="1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  <p:sp>
        <p:nvSpPr>
          <p:cNvPr id="15" name="椭圆 25"/>
          <p:cNvSpPr/>
          <p:nvPr/>
        </p:nvSpPr>
        <p:spPr>
          <a:xfrm>
            <a:off x="6062663" y="4059238"/>
            <a:ext cx="835025" cy="1325562"/>
          </a:xfrm>
          <a:prstGeom prst="ellipse">
            <a:avLst/>
          </a:prstGeom>
          <a:noFill/>
          <a:ln w="38100">
            <a:noFill/>
          </a:ln>
        </p:spPr>
        <p:txBody>
          <a:bodyPr lIns="91449" tIns="45725" rIns="91449" bIns="45725" anchor="t"/>
          <a:lstStyle/>
          <a:p>
            <a:pPr>
              <a:buFont typeface="Arial" panose="020B0604020202020204" pitchFamily="34" charset="0"/>
            </a:pPr>
            <a:endParaRPr lang="zh-CN" altLang="en-US" sz="180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7" name="椭圆 23"/>
          <p:cNvSpPr/>
          <p:nvPr/>
        </p:nvSpPr>
        <p:spPr>
          <a:xfrm>
            <a:off x="6126163" y="2824163"/>
            <a:ext cx="835025" cy="1327150"/>
          </a:xfrm>
          <a:prstGeom prst="ellipse">
            <a:avLst/>
          </a:prstGeom>
          <a:noFill/>
          <a:ln w="38100">
            <a:noFill/>
          </a:ln>
        </p:spPr>
        <p:txBody>
          <a:bodyPr lIns="91449" tIns="45725" rIns="91449" bIns="45725" anchor="t"/>
          <a:lstStyle/>
          <a:p>
            <a:pPr>
              <a:buFont typeface="Arial" panose="020B0604020202020204" pitchFamily="34" charset="0"/>
            </a:pPr>
            <a:endParaRPr lang="zh-CN" altLang="en-US" sz="180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" name=" 220"/>
          <p:cNvSpPr/>
          <p:nvPr/>
        </p:nvSpPr>
        <p:spPr>
          <a:xfrm>
            <a:off x="3605323" y="218501"/>
            <a:ext cx="4442247" cy="584149"/>
          </a:xfrm>
          <a:prstGeom prst="homePlat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3200" b="1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合作研学</a:t>
            </a:r>
            <a:r>
              <a:rPr lang="en-US" altLang="zh-CN" sz="3200" b="1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&amp;</a:t>
            </a:r>
            <a:r>
              <a:rPr lang="zh-CN" altLang="en-US" sz="3200" b="1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展示激学</a:t>
            </a:r>
            <a:endParaRPr lang="zh-CN" altLang="en-US" sz="3200" b="1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  <p:sp>
        <p:nvSpPr>
          <p:cNvPr id="18" name="Text Box 8"/>
          <p:cNvSpPr txBox="1">
            <a:spLocks noChangeArrowheads="1"/>
          </p:cNvSpPr>
          <p:nvPr/>
        </p:nvSpPr>
        <p:spPr bwMode="auto">
          <a:xfrm>
            <a:off x="629920" y="822325"/>
            <a:ext cx="8517890" cy="583565"/>
          </a:xfrm>
          <a:prstGeom prst="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altLang="zh-CN" sz="3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2.</a:t>
            </a:r>
            <a:r>
              <a:rPr lang="zh-CN" altLang="zh-CN" sz="32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设两车出发后</a:t>
            </a:r>
            <a:r>
              <a:rPr lang="en-US" altLang="zh-CN" sz="3200" i="1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x </a:t>
            </a:r>
            <a:r>
              <a:rPr lang="en-US" altLang="zh-CN" sz="32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h</a:t>
            </a:r>
            <a:r>
              <a:rPr lang="zh-CN" altLang="zh-CN" sz="32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相遇，请你解释下图的</a:t>
            </a:r>
            <a:r>
              <a:rPr lang="zh-CN" altLang="zh-CN" sz="32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含义</a:t>
            </a:r>
            <a:r>
              <a:rPr lang="zh-CN" altLang="en-US" sz="32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。</a:t>
            </a:r>
            <a:endParaRPr lang="zh-CN" altLang="zh-CN" sz="32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pic>
        <p:nvPicPr>
          <p:cNvPr id="24" name="Picture 4" descr="SDLX00)6SA3Z@)L)0TA`~}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4951" y="1407102"/>
            <a:ext cx="9169168" cy="305639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400050" y="4314825"/>
            <a:ext cx="2532380" cy="4603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zh-CN" sz="2400" b="1" spc="3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(1)</a:t>
            </a:r>
            <a:r>
              <a:rPr lang="zh-CN" altLang="zh-CN" sz="2400" b="1" spc="3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线段</a:t>
            </a:r>
            <a:r>
              <a:rPr lang="zh-CN" altLang="zh-CN" sz="2400" b="1" spc="3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示意</a:t>
            </a:r>
            <a:endParaRPr lang="zh-CN" altLang="zh-CN" sz="2400" b="1" spc="3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Text Box 8"/>
          <p:cNvSpPr txBox="1">
            <a:spLocks noChangeArrowheads="1"/>
          </p:cNvSpPr>
          <p:nvPr/>
        </p:nvSpPr>
        <p:spPr bwMode="auto">
          <a:xfrm>
            <a:off x="293370" y="5840730"/>
            <a:ext cx="3328670" cy="4603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r>
              <a:rPr lang="zh-CN" altLang="zh-CN" sz="24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（</a:t>
            </a:r>
            <a:r>
              <a:rPr lang="en-US" altLang="zh-CN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r>
              <a:rPr lang="zh-CN" altLang="zh-CN" sz="24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）</a:t>
            </a:r>
            <a:r>
              <a:rPr lang="zh-CN" altLang="zh-CN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虚线位置</a:t>
            </a:r>
            <a:r>
              <a:rPr lang="zh-CN" altLang="zh-CN" sz="24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示意</a:t>
            </a:r>
            <a:endParaRPr lang="zh-CN" altLang="zh-CN" sz="2400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Text Box 8"/>
          <p:cNvSpPr txBox="1">
            <a:spLocks noChangeArrowheads="1"/>
          </p:cNvSpPr>
          <p:nvPr/>
        </p:nvSpPr>
        <p:spPr bwMode="auto">
          <a:xfrm>
            <a:off x="5606415" y="4316095"/>
            <a:ext cx="3387725" cy="4603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r>
              <a:rPr lang="zh-CN" altLang="zh-CN" sz="24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（</a:t>
            </a:r>
            <a:r>
              <a:rPr lang="en-US" altLang="zh-CN" sz="24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4</a:t>
            </a:r>
            <a:r>
              <a:rPr lang="zh-CN" altLang="zh-CN" sz="24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）</a:t>
            </a:r>
            <a:r>
              <a:rPr lang="zh-CN" altLang="zh-CN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左上的数字</a:t>
            </a:r>
            <a:r>
              <a:rPr lang="zh-CN" altLang="zh-CN" sz="24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是</a:t>
            </a:r>
            <a:endParaRPr lang="zh-CN" altLang="zh-CN" sz="2400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3" name="Text Box 8"/>
          <p:cNvSpPr txBox="1">
            <a:spLocks noChangeArrowheads="1"/>
          </p:cNvSpPr>
          <p:nvPr/>
        </p:nvSpPr>
        <p:spPr bwMode="auto">
          <a:xfrm>
            <a:off x="5606415" y="4850765"/>
            <a:ext cx="3216275" cy="4603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r>
              <a:rPr lang="zh-CN" altLang="zh-CN" sz="24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（</a:t>
            </a:r>
            <a:r>
              <a:rPr lang="en-US" altLang="zh-CN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5</a:t>
            </a:r>
            <a:r>
              <a:rPr lang="zh-CN" altLang="zh-CN" sz="24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）</a:t>
            </a:r>
            <a:r>
              <a:rPr lang="zh-CN" altLang="zh-CN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右上的数字</a:t>
            </a:r>
            <a:r>
              <a:rPr lang="zh-CN" altLang="zh-CN" sz="24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是</a:t>
            </a:r>
            <a:endParaRPr lang="zh-CN" altLang="zh-CN" sz="2400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4" name="Text Box 8"/>
          <p:cNvSpPr txBox="1">
            <a:spLocks noChangeArrowheads="1"/>
          </p:cNvSpPr>
          <p:nvPr/>
        </p:nvSpPr>
        <p:spPr bwMode="auto">
          <a:xfrm>
            <a:off x="293370" y="5086985"/>
            <a:ext cx="3841750" cy="4603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r>
              <a:rPr lang="zh-CN" altLang="zh-CN" sz="24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（</a:t>
            </a:r>
            <a:r>
              <a:rPr lang="en-US" altLang="zh-CN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zh-CN" altLang="zh-CN" sz="24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）</a:t>
            </a:r>
            <a:r>
              <a:rPr lang="zh-CN" altLang="zh-CN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中间数字</a:t>
            </a:r>
            <a:r>
              <a:rPr lang="en-US" altLang="zh-CN" sz="24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375</a:t>
            </a:r>
            <a:r>
              <a:rPr lang="en-US" altLang="zh-CN" sz="2400" b="1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km</a:t>
            </a:r>
            <a:endParaRPr lang="en-US" altLang="zh-CN" sz="2400" b="1" dirty="0" smtClean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19" name="Text Box 8"/>
          <p:cNvSpPr txBox="1">
            <a:spLocks noChangeArrowheads="1"/>
          </p:cNvSpPr>
          <p:nvPr/>
        </p:nvSpPr>
        <p:spPr bwMode="auto">
          <a:xfrm>
            <a:off x="2556510" y="4333240"/>
            <a:ext cx="3569970" cy="4603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zh-CN" altLang="zh-CN" sz="2400" b="1" spc="300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甲</a:t>
            </a:r>
            <a:r>
              <a:rPr lang="zh-CN" altLang="zh-CN" sz="2400" b="1" spc="3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、乙两地的路程；</a:t>
            </a:r>
            <a:endParaRPr lang="zh-CN" altLang="zh-CN" sz="2400" b="1" spc="300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3" name="Text Box 8"/>
          <p:cNvSpPr txBox="1">
            <a:spLocks noChangeArrowheads="1"/>
          </p:cNvSpPr>
          <p:nvPr/>
        </p:nvSpPr>
        <p:spPr bwMode="auto">
          <a:xfrm>
            <a:off x="2985770" y="5826760"/>
            <a:ext cx="2088515" cy="4603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r>
              <a:rPr lang="zh-CN" altLang="zh-CN" sz="24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相遇</a:t>
            </a:r>
            <a:r>
              <a:rPr lang="zh-CN" altLang="zh-CN" sz="24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地点；</a:t>
            </a:r>
            <a:endParaRPr lang="zh-CN" altLang="zh-CN" sz="2400" b="1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5" name="Text Box 8"/>
          <p:cNvSpPr txBox="1">
            <a:spLocks noChangeArrowheads="1"/>
          </p:cNvSpPr>
          <p:nvPr/>
        </p:nvSpPr>
        <p:spPr bwMode="auto">
          <a:xfrm>
            <a:off x="8754110" y="4314825"/>
            <a:ext cx="2874010" cy="4603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r>
              <a:rPr lang="zh-CN" altLang="zh-CN" sz="24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轿车</a:t>
            </a:r>
            <a:r>
              <a:rPr lang="zh-CN" altLang="zh-CN" sz="24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的</a:t>
            </a:r>
            <a:r>
              <a:rPr lang="zh-CN" altLang="zh-CN" sz="24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行驶路程；</a:t>
            </a:r>
            <a:endParaRPr lang="zh-CN" altLang="zh-CN" sz="2400" b="1" dirty="0" smtClean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6" name="Text Box 8"/>
          <p:cNvSpPr txBox="1">
            <a:spLocks noChangeArrowheads="1"/>
          </p:cNvSpPr>
          <p:nvPr/>
        </p:nvSpPr>
        <p:spPr bwMode="auto">
          <a:xfrm>
            <a:off x="8603615" y="4829175"/>
            <a:ext cx="3268345" cy="4603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r>
              <a:rPr lang="zh-CN" altLang="zh-CN" sz="24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公共汽车</a:t>
            </a:r>
            <a:r>
              <a:rPr lang="zh-CN" altLang="zh-CN" sz="24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的</a:t>
            </a:r>
            <a:r>
              <a:rPr lang="zh-CN" altLang="zh-CN" sz="24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行驶路程</a:t>
            </a:r>
            <a:r>
              <a:rPr lang="zh-CN" altLang="zh-CN" sz="24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；</a:t>
            </a:r>
            <a:endParaRPr lang="zh-CN" altLang="zh-CN" sz="2400" b="1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7" name="Text Box 8"/>
          <p:cNvSpPr txBox="1">
            <a:spLocks noChangeArrowheads="1"/>
          </p:cNvSpPr>
          <p:nvPr/>
        </p:nvSpPr>
        <p:spPr bwMode="auto">
          <a:xfrm>
            <a:off x="3605530" y="5048250"/>
            <a:ext cx="2326640" cy="4603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r>
              <a:rPr lang="zh-CN" altLang="zh-CN" sz="24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是</a:t>
            </a:r>
            <a:r>
              <a:rPr lang="zh-CN" altLang="zh-CN" sz="24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全路程</a:t>
            </a:r>
            <a:r>
              <a:rPr lang="en-US" altLang="zh-CN" sz="24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  <a:endParaRPr lang="en-US" altLang="zh-CN" sz="2400" b="1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3" grpId="0"/>
      <p:bldP spid="25" grpId="0"/>
      <p:bldP spid="26" grpId="0"/>
      <p:bldP spid="2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415" y="228025"/>
            <a:ext cx="3508651" cy="584775"/>
          </a:xfrm>
          <a:prstGeom prst="rect">
            <a:avLst/>
          </a:prstGeom>
        </p:spPr>
      </p:pic>
      <p:sp>
        <p:nvSpPr>
          <p:cNvPr id="35" name=" 220"/>
          <p:cNvSpPr/>
          <p:nvPr/>
        </p:nvSpPr>
        <p:spPr>
          <a:xfrm>
            <a:off x="355186" y="853329"/>
            <a:ext cx="3966031" cy="597009"/>
          </a:xfrm>
          <a:prstGeom prst="homePlat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3200" b="1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合作研学</a:t>
            </a:r>
            <a:r>
              <a:rPr lang="en-US" altLang="zh-CN" sz="3200" b="1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&amp;</a:t>
            </a:r>
            <a:r>
              <a:rPr lang="zh-CN" altLang="en-US" sz="3200" b="1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展示激学</a:t>
            </a:r>
            <a:endParaRPr lang="zh-CN" altLang="en-US" sz="3200" b="1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  <p:sp>
        <p:nvSpPr>
          <p:cNvPr id="23" name="Text Box 8"/>
          <p:cNvSpPr txBox="1">
            <a:spLocks noChangeArrowheads="1"/>
          </p:cNvSpPr>
          <p:nvPr/>
        </p:nvSpPr>
        <p:spPr bwMode="auto">
          <a:xfrm>
            <a:off x="592004" y="1450338"/>
            <a:ext cx="4319588" cy="585787"/>
          </a:xfrm>
          <a:prstGeom prst="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r>
              <a:rPr lang="en-US" altLang="zh-CN" sz="3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3.</a:t>
            </a:r>
            <a:r>
              <a:rPr lang="zh-CN" altLang="zh-CN" sz="3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列出的方程是什么？</a:t>
            </a:r>
            <a:endParaRPr lang="zh-CN" altLang="zh-CN" sz="3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4" name="Text Box 8"/>
          <p:cNvSpPr txBox="1">
            <a:spLocks noChangeArrowheads="1"/>
          </p:cNvSpPr>
          <p:nvPr/>
        </p:nvSpPr>
        <p:spPr bwMode="auto">
          <a:xfrm>
            <a:off x="884907" y="2053430"/>
            <a:ext cx="4643438" cy="584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en-US" altLang="zh-CN" sz="3200" dirty="0">
                <a:solidFill>
                  <a:srgbClr val="FF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90</a:t>
            </a:r>
            <a:r>
              <a:rPr lang="en-US" altLang="zh-CN" sz="3200" i="1" dirty="0">
                <a:solidFill>
                  <a:srgbClr val="FF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x</a:t>
            </a:r>
            <a:r>
              <a:rPr lang="en-US" altLang="zh-CN" sz="3200" dirty="0">
                <a:solidFill>
                  <a:srgbClr val="FF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+60</a:t>
            </a:r>
            <a:r>
              <a:rPr lang="en-US" altLang="zh-CN" sz="3200" i="1" dirty="0">
                <a:solidFill>
                  <a:srgbClr val="FF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x</a:t>
            </a:r>
            <a:r>
              <a:rPr lang="en-US" altLang="zh-CN" sz="3200" dirty="0">
                <a:solidFill>
                  <a:srgbClr val="FF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=375</a:t>
            </a:r>
            <a:endParaRPr lang="zh-CN" altLang="zh-CN" sz="3200" dirty="0">
              <a:solidFill>
                <a:srgbClr val="FF0000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25" name="Text Box 8"/>
          <p:cNvSpPr txBox="1">
            <a:spLocks noChangeArrowheads="1"/>
          </p:cNvSpPr>
          <p:nvPr/>
        </p:nvSpPr>
        <p:spPr bwMode="auto">
          <a:xfrm>
            <a:off x="545459" y="2637630"/>
            <a:ext cx="4643437" cy="584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en-US" altLang="zh-CN" sz="3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4.</a:t>
            </a:r>
            <a:r>
              <a:rPr lang="zh-CN" altLang="zh-CN" sz="3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这个方程的解是多少？</a:t>
            </a:r>
            <a:endParaRPr lang="zh-CN" altLang="zh-CN" sz="3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6" name="Text Box 8"/>
          <p:cNvSpPr txBox="1">
            <a:spLocks noChangeArrowheads="1"/>
          </p:cNvSpPr>
          <p:nvPr/>
        </p:nvSpPr>
        <p:spPr bwMode="auto">
          <a:xfrm>
            <a:off x="1406401" y="3306173"/>
            <a:ext cx="1800225" cy="584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en-US" altLang="zh-CN" sz="32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3200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x</a:t>
            </a:r>
            <a:r>
              <a:rPr lang="en-US" altLang="zh-CN" sz="3200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=2.5</a:t>
            </a:r>
            <a:endParaRPr lang="zh-CN" altLang="zh-CN" sz="3200" b="1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27" name="Picture 4" descr="SDLX00)6SA3Z@)L)0TA`~}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01842" y="1447139"/>
            <a:ext cx="5811491" cy="193716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5001634" y="3390040"/>
            <a:ext cx="5249714" cy="5857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r>
              <a:rPr lang="zh-CN" altLang="zh-CN" sz="32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解</a:t>
            </a:r>
            <a:r>
              <a:rPr lang="en-US" altLang="zh-CN" sz="32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:</a:t>
            </a:r>
            <a:r>
              <a:rPr lang="zh-CN" altLang="zh-CN" sz="3200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设</a:t>
            </a:r>
            <a:r>
              <a:rPr lang="zh-CN" altLang="en-US" sz="3200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两车出发</a:t>
            </a:r>
            <a:r>
              <a:rPr lang="en-US" altLang="zh-CN" sz="3200" i="1" spc="-150" dirty="0" smtClean="0">
                <a:solidFill>
                  <a:srgbClr val="FF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x</a:t>
            </a:r>
            <a:r>
              <a:rPr lang="zh-CN" altLang="en-US" sz="3200" spc="-150" dirty="0" smtClean="0">
                <a:solidFill>
                  <a:srgbClr val="FF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小时后相遇</a:t>
            </a:r>
            <a:endParaRPr lang="zh-CN" altLang="zh-CN" sz="3200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5188896" y="4053447"/>
            <a:ext cx="6379522" cy="5835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r>
              <a:rPr lang="en-US" altLang="zh-CN" sz="3200" dirty="0">
                <a:solidFill>
                  <a:srgbClr val="FF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 90</a:t>
            </a:r>
            <a:r>
              <a:rPr lang="en-US" altLang="zh-CN" sz="3200" i="1" dirty="0">
                <a:solidFill>
                  <a:srgbClr val="FF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x</a:t>
            </a:r>
            <a:r>
              <a:rPr lang="en-US" altLang="zh-CN" sz="3200" dirty="0">
                <a:solidFill>
                  <a:srgbClr val="FF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+60</a:t>
            </a:r>
            <a:r>
              <a:rPr lang="en-US" altLang="zh-CN" sz="3200" i="1" dirty="0">
                <a:solidFill>
                  <a:srgbClr val="FF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x</a:t>
            </a:r>
            <a:r>
              <a:rPr lang="en-US" altLang="zh-CN" sz="3200" dirty="0">
                <a:solidFill>
                  <a:srgbClr val="FF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=375</a:t>
            </a:r>
            <a:endParaRPr lang="zh-CN" altLang="zh-CN" sz="3200" dirty="0">
              <a:solidFill>
                <a:srgbClr val="FF0000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11" name="Text Box 4"/>
          <p:cNvSpPr txBox="1">
            <a:spLocks noChangeArrowheads="1"/>
          </p:cNvSpPr>
          <p:nvPr/>
        </p:nvSpPr>
        <p:spPr bwMode="auto">
          <a:xfrm>
            <a:off x="5816406" y="4817709"/>
            <a:ext cx="2562251" cy="5847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r>
              <a:rPr lang="zh-CN" altLang="zh-CN" sz="32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解</a:t>
            </a:r>
            <a:r>
              <a:rPr lang="zh-CN" altLang="zh-CN" sz="3200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得</a:t>
            </a:r>
            <a:r>
              <a:rPr lang="en-US" altLang="zh-CN" sz="3200" i="1" spc="-150" dirty="0" smtClean="0">
                <a:solidFill>
                  <a:srgbClr val="FF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x</a:t>
            </a:r>
            <a:r>
              <a:rPr lang="en-US" altLang="zh-CN" sz="3200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=2.5</a:t>
            </a:r>
            <a:endParaRPr lang="zh-CN" altLang="zh-CN" sz="3200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Text Box 4"/>
          <p:cNvSpPr txBox="1">
            <a:spLocks noChangeArrowheads="1"/>
          </p:cNvSpPr>
          <p:nvPr/>
        </p:nvSpPr>
        <p:spPr bwMode="auto">
          <a:xfrm>
            <a:off x="5083445" y="5401908"/>
            <a:ext cx="6029888" cy="83099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3200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答：两车出发</a:t>
            </a:r>
            <a:r>
              <a:rPr lang="en-US" altLang="zh-CN" sz="3200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2.5</a:t>
            </a:r>
            <a:r>
              <a:rPr lang="zh-CN" altLang="en-US" sz="3200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小时后相遇。</a:t>
            </a:r>
            <a:endParaRPr lang="zh-CN" altLang="zh-CN" sz="3200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5" grpId="0"/>
      <p:bldP spid="26" grpId="0"/>
      <p:bldP spid="9" grpId="0" bldLvl="0" autoUpdateAnimBg="0"/>
      <p:bldP spid="10" grpId="0" bldLvl="0" autoUpdateAnimBg="0"/>
      <p:bldP spid="11" grpId="0" bldLvl="0" autoUpdateAnimBg="0"/>
      <p:bldP spid="12" grpId="0" bldLvl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301" y="198500"/>
            <a:ext cx="3508651" cy="584775"/>
          </a:xfrm>
          <a:prstGeom prst="rect">
            <a:avLst/>
          </a:prstGeom>
        </p:spPr>
      </p:pic>
      <p:sp>
        <p:nvSpPr>
          <p:cNvPr id="40" name="Text Box 8"/>
          <p:cNvSpPr txBox="1">
            <a:spLocks noChangeArrowheads="1"/>
          </p:cNvSpPr>
          <p:nvPr/>
        </p:nvSpPr>
        <p:spPr bwMode="auto">
          <a:xfrm>
            <a:off x="502285" y="1237615"/>
            <a:ext cx="11275695" cy="341503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3200" dirty="0" smtClean="0">
                <a:solidFill>
                  <a:srgbClr val="FF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 </a:t>
            </a:r>
            <a:r>
              <a:rPr lang="zh-CN" altLang="zh-CN" sz="36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甲</a:t>
            </a:r>
            <a:r>
              <a:rPr lang="zh-CN" altLang="zh-CN" sz="36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、乙两地间的路程为</a:t>
            </a:r>
            <a:r>
              <a:rPr lang="en-US" altLang="zh-CN" sz="36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375 km.</a:t>
            </a:r>
            <a:r>
              <a:rPr lang="zh-CN" altLang="zh-CN" sz="36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一辆轿车和一辆公共汽车分别从甲、乙两地出发沿公路相向而行．已知轿车</a:t>
            </a:r>
            <a:r>
              <a:rPr lang="zh-CN" altLang="zh-CN" sz="3600" dirty="0">
                <a:solidFill>
                  <a:srgbClr val="FF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早出发</a:t>
            </a:r>
            <a:r>
              <a:rPr lang="en-US" altLang="zh-CN" sz="3600" dirty="0">
                <a:solidFill>
                  <a:srgbClr val="FF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0.5</a:t>
            </a:r>
            <a:r>
              <a:rPr lang="zh-CN" altLang="en-US" sz="3600" dirty="0">
                <a:solidFill>
                  <a:srgbClr val="FF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小时</a:t>
            </a:r>
            <a:r>
              <a:rPr lang="zh-CN" altLang="en-US" sz="36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，</a:t>
            </a:r>
            <a:r>
              <a:rPr lang="zh-CN" altLang="zh-CN" sz="36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轿车的平均速度为</a:t>
            </a:r>
            <a:r>
              <a:rPr lang="en-US" altLang="zh-CN" sz="36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90 km/h,</a:t>
            </a:r>
            <a:r>
              <a:rPr lang="zh-CN" altLang="zh-CN" sz="36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公共汽车的平均速度为</a:t>
            </a:r>
            <a:r>
              <a:rPr lang="en-US" altLang="zh-CN" sz="36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60 km/h.</a:t>
            </a:r>
            <a:r>
              <a:rPr lang="zh-CN" altLang="zh-CN" sz="36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公共</a:t>
            </a:r>
            <a:r>
              <a:rPr lang="zh-CN" altLang="zh-CN" sz="36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汽车出发后多少小时在途中相遇？</a:t>
            </a:r>
            <a:endParaRPr lang="zh-CN" altLang="zh-CN" sz="36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3" name=" 220"/>
          <p:cNvSpPr/>
          <p:nvPr/>
        </p:nvSpPr>
        <p:spPr>
          <a:xfrm>
            <a:off x="3859530" y="198755"/>
            <a:ext cx="1559560" cy="596900"/>
          </a:xfrm>
          <a:prstGeom prst="homePlat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3200" b="1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变式</a:t>
            </a:r>
            <a:endParaRPr lang="zh-CN" altLang="en-US" sz="3200" b="1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408" y="229497"/>
            <a:ext cx="3508651" cy="584775"/>
          </a:xfrm>
          <a:prstGeom prst="rect">
            <a:avLst/>
          </a:prstGeom>
        </p:spPr>
      </p:pic>
      <p:sp>
        <p:nvSpPr>
          <p:cNvPr id="7" name=" 220"/>
          <p:cNvSpPr/>
          <p:nvPr/>
        </p:nvSpPr>
        <p:spPr>
          <a:xfrm>
            <a:off x="293408" y="814272"/>
            <a:ext cx="2172335" cy="408940"/>
          </a:xfrm>
          <a:prstGeom prst="homePlat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400" b="1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精讲领学</a:t>
            </a:r>
            <a:endParaRPr lang="zh-CN" altLang="en-US" sz="2400" b="1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93370" y="1223010"/>
            <a:ext cx="11600815" cy="175323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3600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行程问题</a:t>
            </a:r>
            <a:r>
              <a:rPr lang="zh-CN" altLang="en-US" sz="36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：路程</a:t>
            </a:r>
            <a:r>
              <a:rPr lang="en-US" altLang="zh-CN" sz="36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=</a:t>
            </a:r>
            <a:r>
              <a:rPr lang="zh-CN" altLang="en-US" sz="36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速度</a:t>
            </a:r>
            <a:r>
              <a:rPr lang="en-US" altLang="zh-CN" sz="36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X </a:t>
            </a:r>
            <a:r>
              <a:rPr lang="zh-CN" altLang="en-US" sz="36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时间</a:t>
            </a:r>
            <a:endParaRPr lang="en-US" altLang="zh-CN" sz="3600" dirty="0" smtClean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3600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相遇问题</a:t>
            </a:r>
            <a:r>
              <a:rPr lang="zh-CN" altLang="en-US" sz="36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：甲的路程</a:t>
            </a:r>
            <a:r>
              <a:rPr lang="en-US" altLang="zh-CN" sz="36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+</a:t>
            </a:r>
            <a:r>
              <a:rPr lang="zh-CN" altLang="en-US" sz="36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乙的路程</a:t>
            </a:r>
            <a:r>
              <a:rPr lang="en-US" altLang="zh-CN" sz="36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=</a:t>
            </a:r>
            <a:r>
              <a:rPr lang="zh-CN" altLang="en-US" sz="36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甲乙出发点之间的距离</a:t>
            </a:r>
            <a:endParaRPr lang="zh-CN" altLang="en-US" sz="3600" dirty="0" smtClean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4584410" y="2845776"/>
            <a:ext cx="205128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S</a:t>
            </a:r>
            <a:r>
              <a:rPr lang="zh-CN" altLang="en-US" baseline="-25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甲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+</a:t>
            </a:r>
            <a:r>
              <a:rPr lang="en-US" altLang="zh-CN" sz="3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3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s</a:t>
            </a:r>
            <a:r>
              <a:rPr lang="zh-CN" altLang="en-US" baseline="-25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乙</a:t>
            </a:r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=</a:t>
            </a:r>
            <a:r>
              <a:rPr lang="en-US" altLang="zh-CN" sz="3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s</a:t>
            </a:r>
            <a:r>
              <a:rPr lang="zh-CN" altLang="en-US" baseline="-25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总</a:t>
            </a:r>
            <a:endParaRPr lang="zh-CN" altLang="zh-CN" baseline="-25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1285577" y="4586573"/>
            <a:ext cx="162736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相遇问题</a:t>
            </a:r>
            <a:endParaRPr lang="zh-CN" altLang="en-US" sz="2800" dirty="0"/>
          </a:p>
        </p:txBody>
      </p:sp>
      <p:sp>
        <p:nvSpPr>
          <p:cNvPr id="10" name="左大括号 9"/>
          <p:cNvSpPr/>
          <p:nvPr/>
        </p:nvSpPr>
        <p:spPr>
          <a:xfrm>
            <a:off x="2912947" y="3951215"/>
            <a:ext cx="727876" cy="1879134"/>
          </a:xfrm>
          <a:prstGeom prst="leftBrac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sz="2000" b="1" dirty="0"/>
          </a:p>
        </p:txBody>
      </p:sp>
      <p:sp>
        <p:nvSpPr>
          <p:cNvPr id="11" name="矩形 10"/>
          <p:cNvSpPr/>
          <p:nvPr/>
        </p:nvSpPr>
        <p:spPr>
          <a:xfrm>
            <a:off x="3770725" y="3757461"/>
            <a:ext cx="2011680" cy="6451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600" u="sng" dirty="0" smtClean="0"/>
              <a:t>同时</a:t>
            </a:r>
            <a:r>
              <a:rPr lang="zh-CN" altLang="en-US" sz="3600" dirty="0" smtClean="0"/>
              <a:t>出发</a:t>
            </a:r>
            <a:endParaRPr lang="zh-CN" altLang="en-US" sz="3600" dirty="0" smtClean="0"/>
          </a:p>
        </p:txBody>
      </p:sp>
      <p:sp>
        <p:nvSpPr>
          <p:cNvPr id="12" name="矩形 11"/>
          <p:cNvSpPr/>
          <p:nvPr/>
        </p:nvSpPr>
        <p:spPr>
          <a:xfrm>
            <a:off x="3862617" y="5436658"/>
            <a:ext cx="2926080" cy="6451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600" u="sng" dirty="0" smtClean="0"/>
              <a:t>不同时</a:t>
            </a:r>
            <a:r>
              <a:rPr lang="zh-CN" altLang="en-US" sz="3600" dirty="0" smtClean="0"/>
              <a:t>间出发</a:t>
            </a:r>
            <a:endParaRPr lang="zh-CN" altLang="en-US" sz="3600" dirty="0" smtClean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415" y="228025"/>
            <a:ext cx="3508651" cy="584775"/>
          </a:xfrm>
          <a:prstGeom prst="rect">
            <a:avLst/>
          </a:prstGeom>
        </p:spPr>
      </p:pic>
      <p:sp>
        <p:nvSpPr>
          <p:cNvPr id="3" name=" 220"/>
          <p:cNvSpPr/>
          <p:nvPr/>
        </p:nvSpPr>
        <p:spPr>
          <a:xfrm>
            <a:off x="3861081" y="491733"/>
            <a:ext cx="3966031" cy="597009"/>
          </a:xfrm>
          <a:prstGeom prst="homePlat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3200" b="1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合作研学</a:t>
            </a:r>
            <a:r>
              <a:rPr lang="en-US" altLang="zh-CN" sz="3200" b="1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&amp;</a:t>
            </a:r>
            <a:r>
              <a:rPr lang="zh-CN" altLang="en-US" sz="3200" b="1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展示激学</a:t>
            </a:r>
            <a:endParaRPr lang="zh-CN" altLang="en-US" sz="3200" b="1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302260" y="1118235"/>
            <a:ext cx="11587480" cy="1901825"/>
          </a:xfrm>
          <a:prstGeom prst="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noAutofit/>
          </a:bodyPr>
          <a:lstStyle/>
          <a:p>
            <a:r>
              <a:rPr lang="en-US" altLang="zh-CN" sz="36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</a:t>
            </a:r>
            <a:r>
              <a:rPr lang="zh-CN" altLang="zh-CN" sz="36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一项工作，小李单独做需要</a:t>
            </a:r>
            <a:r>
              <a:rPr lang="en-US" altLang="zh-CN" sz="36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6h</a:t>
            </a:r>
            <a:r>
              <a:rPr lang="zh-CN" altLang="zh-CN" sz="36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完成，小王单独做需要</a:t>
            </a:r>
            <a:r>
              <a:rPr lang="en-US" altLang="zh-CN" sz="36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9 h</a:t>
            </a:r>
            <a:r>
              <a:rPr lang="zh-CN" altLang="zh-CN" sz="36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完成．如果小李先做</a:t>
            </a:r>
            <a:r>
              <a:rPr lang="en-US" altLang="zh-CN" sz="36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2 h</a:t>
            </a:r>
            <a:r>
              <a:rPr lang="zh-CN" altLang="zh-CN" sz="36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后，再由两人合做，那么还需几小时才能完成？</a:t>
            </a:r>
            <a:endParaRPr lang="zh-CN" altLang="zh-CN" sz="3600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pic>
        <p:nvPicPr>
          <p:cNvPr id="7" name="JS473.EPS" descr="id:2147518572;FounderCES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02541" y="3378740"/>
            <a:ext cx="6120680" cy="1944216"/>
          </a:xfrm>
          <a:prstGeom prst="rect">
            <a:avLst/>
          </a:prstGeom>
        </p:spPr>
      </p:pic>
      <p:graphicFrame>
        <p:nvGraphicFramePr>
          <p:cNvPr id="8" name="对象 7"/>
          <p:cNvGraphicFramePr>
            <a:graphicFrameLocks noChangeAspect="1"/>
          </p:cNvGraphicFramePr>
          <p:nvPr/>
        </p:nvGraphicFramePr>
        <p:xfrm>
          <a:off x="6337954" y="2657380"/>
          <a:ext cx="5380969" cy="4954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0" name="Equation" r:id="rId3" imgW="1866265" imgH="203200" progId="Equation.DSMT4">
                  <p:embed/>
                </p:oleObj>
              </mc:Choice>
              <mc:Fallback>
                <p:oleObj name="Equation" r:id="rId3" imgW="1866265" imgH="203200" progId="Equation.DSMT4">
                  <p:embed/>
                  <p:pic>
                    <p:nvPicPr>
                      <p:cNvPr id="0" name="图片 107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37954" y="2657380"/>
                        <a:ext cx="5380969" cy="49541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对象 8"/>
          <p:cNvGraphicFramePr>
            <a:graphicFrameLocks noChangeAspect="1"/>
          </p:cNvGraphicFramePr>
          <p:nvPr/>
        </p:nvGraphicFramePr>
        <p:xfrm>
          <a:off x="7211094" y="3198460"/>
          <a:ext cx="3810668" cy="92224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1" name="Equation" r:id="rId5" imgW="1257300" imgH="431800" progId="Equation.DSMT4">
                  <p:embed/>
                </p:oleObj>
              </mc:Choice>
              <mc:Fallback>
                <p:oleObj name="Equation" r:id="rId5" imgW="1257300" imgH="431800" progId="Equation.DSMT4">
                  <p:embed/>
                  <p:pic>
                    <p:nvPicPr>
                      <p:cNvPr id="0" name="图片 107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11094" y="3198460"/>
                        <a:ext cx="3810668" cy="92224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对象 9"/>
          <p:cNvGraphicFramePr>
            <a:graphicFrameLocks noChangeAspect="1"/>
          </p:cNvGraphicFramePr>
          <p:nvPr/>
        </p:nvGraphicFramePr>
        <p:xfrm>
          <a:off x="7827238" y="4298718"/>
          <a:ext cx="2172263" cy="8974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2" name="Equation" r:id="rId7" imgW="735965" imgH="393700" progId="Equation.DSMT4">
                  <p:embed/>
                </p:oleObj>
              </mc:Choice>
              <mc:Fallback>
                <p:oleObj name="Equation" r:id="rId7" imgW="735965" imgH="393700" progId="Equation.DSMT4">
                  <p:embed/>
                  <p:pic>
                    <p:nvPicPr>
                      <p:cNvPr id="0" name="图片 107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27238" y="4298718"/>
                        <a:ext cx="2172263" cy="89743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对象 10"/>
          <p:cNvGraphicFramePr>
            <a:graphicFrameLocks noChangeAspect="1"/>
          </p:cNvGraphicFramePr>
          <p:nvPr/>
        </p:nvGraphicFramePr>
        <p:xfrm>
          <a:off x="5606101" y="5323176"/>
          <a:ext cx="6345267" cy="8895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3" name="Equation" r:id="rId9" imgW="2794000" imgH="393700" progId="Equation.DSMT4">
                  <p:embed/>
                </p:oleObj>
              </mc:Choice>
              <mc:Fallback>
                <p:oleObj name="Equation" r:id="rId9" imgW="2794000" imgH="393700" progId="Equation.DSMT4">
                  <p:embed/>
                  <p:pic>
                    <p:nvPicPr>
                      <p:cNvPr id="0" name="图片 107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06101" y="5323176"/>
                        <a:ext cx="6345267" cy="88954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p="http://schemas.openxmlformats.org/presentationml/2006/main">
  <p:tag name="commondata" val="eyJoZGlkIjoiYjExMWFkZjY4NjQyMDNhZDI4Mjk4NDczODNhNzNhYTgifQ==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波形">
  <a:themeElements>
    <a:clrScheme name="波形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波形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波形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>
            <a:fillRect/>
          </a:stretch>
        </a:blip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1489</Words>
  <Application>WPS 演示</Application>
  <PresentationFormat>自定义</PresentationFormat>
  <Paragraphs>138</Paragraphs>
  <Slides>15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19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4</vt:i4>
      </vt:variant>
      <vt:variant>
        <vt:lpstr>幻灯片标题</vt:lpstr>
      </vt:variant>
      <vt:variant>
        <vt:i4>15</vt:i4>
      </vt:variant>
    </vt:vector>
  </HeadingPairs>
  <TitlesOfParts>
    <vt:vector size="39" baseType="lpstr">
      <vt:lpstr>Arial</vt:lpstr>
      <vt:lpstr>宋体</vt:lpstr>
      <vt:lpstr>Wingdings</vt:lpstr>
      <vt:lpstr>Symbol</vt:lpstr>
      <vt:lpstr>微软雅黑</vt:lpstr>
      <vt:lpstr>黑体</vt:lpstr>
      <vt:lpstr>Times New Roman</vt:lpstr>
      <vt:lpstr>楷体</vt:lpstr>
      <vt:lpstr>Cambria Math</vt:lpstr>
      <vt:lpstr>MS Mincho</vt:lpstr>
      <vt:lpstr>Yu Gothic UI</vt:lpstr>
      <vt:lpstr>Cambria Math</vt:lpstr>
      <vt:lpstr>NEU-BZ-S92</vt:lpstr>
      <vt:lpstr>Segoe Print</vt:lpstr>
      <vt:lpstr>Candara</vt:lpstr>
      <vt:lpstr>Arial Unicode MS</vt:lpstr>
      <vt:lpstr>华文新魏</vt:lpstr>
      <vt:lpstr>华文楷体</vt:lpstr>
      <vt:lpstr>Calibri</vt:lpstr>
      <vt:lpstr>波形</vt:lpstr>
      <vt:lpstr>Equation.DSMT4</vt:lpstr>
      <vt:lpstr>Equation.DSMT4</vt:lpstr>
      <vt:lpstr>Equation.DSMT4</vt:lpstr>
      <vt:lpstr>Equation.DSMT4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阿飞</dc:creator>
  <cp:lastModifiedBy>栀子小窝</cp:lastModifiedBy>
  <cp:revision>156</cp:revision>
  <dcterms:created xsi:type="dcterms:W3CDTF">2017-04-15T05:24:00Z</dcterms:created>
  <dcterms:modified xsi:type="dcterms:W3CDTF">2023-12-19T08:46:23Z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2052-12.1.0.16120</vt:lpwstr>
  </property>
  <property fmtid="{D5CDD505-2E9C-101B-9397-08002B2CF9AE}" pid="3" name="ICV">
    <vt:lpwstr>E4795009E4D24D66BD6039516330B590_12</vt:lpwstr>
  </property>
</Properties>
</file>